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45"/>
  </p:notesMasterIdLst>
  <p:handoutMasterIdLst>
    <p:handoutMasterId r:id="rId46"/>
  </p:handoutMasterIdLst>
  <p:sldIdLst>
    <p:sldId id="256" r:id="rId2"/>
    <p:sldId id="354" r:id="rId3"/>
    <p:sldId id="355" r:id="rId4"/>
    <p:sldId id="309" r:id="rId5"/>
    <p:sldId id="259" r:id="rId6"/>
    <p:sldId id="322" r:id="rId7"/>
    <p:sldId id="323" r:id="rId8"/>
    <p:sldId id="324" r:id="rId9"/>
    <p:sldId id="325" r:id="rId10"/>
    <p:sldId id="269" r:id="rId11"/>
    <p:sldId id="308" r:id="rId12"/>
    <p:sldId id="326" r:id="rId13"/>
    <p:sldId id="305" r:id="rId14"/>
    <p:sldId id="327" r:id="rId15"/>
    <p:sldId id="356" r:id="rId16"/>
    <p:sldId id="328" r:id="rId17"/>
    <p:sldId id="271" r:id="rId18"/>
    <p:sldId id="272" r:id="rId19"/>
    <p:sldId id="331" r:id="rId20"/>
    <p:sldId id="333" r:id="rId21"/>
    <p:sldId id="332" r:id="rId22"/>
    <p:sldId id="329" r:id="rId23"/>
    <p:sldId id="330" r:id="rId24"/>
    <p:sldId id="334" r:id="rId25"/>
    <p:sldId id="335" r:id="rId26"/>
    <p:sldId id="336" r:id="rId27"/>
    <p:sldId id="337" r:id="rId28"/>
    <p:sldId id="338" r:id="rId29"/>
    <p:sldId id="339" r:id="rId30"/>
    <p:sldId id="353" r:id="rId31"/>
    <p:sldId id="347" r:id="rId32"/>
    <p:sldId id="348" r:id="rId33"/>
    <p:sldId id="349" r:id="rId34"/>
    <p:sldId id="350" r:id="rId35"/>
    <p:sldId id="340" r:id="rId36"/>
    <p:sldId id="343" r:id="rId37"/>
    <p:sldId id="344" r:id="rId38"/>
    <p:sldId id="345" r:id="rId39"/>
    <p:sldId id="346" r:id="rId40"/>
    <p:sldId id="351" r:id="rId41"/>
    <p:sldId id="352" r:id="rId42"/>
    <p:sldId id="307" r:id="rId43"/>
    <p:sldId id="306" r:id="rId44"/>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15" autoAdjust="0"/>
    <p:restoredTop sz="18027" autoAdjust="0"/>
  </p:normalViewPr>
  <p:slideViewPr>
    <p:cSldViewPr snapToGrid="0">
      <p:cViewPr varScale="1">
        <p:scale>
          <a:sx n="15" d="100"/>
          <a:sy n="15" d="100"/>
        </p:scale>
        <p:origin x="1236" y="7"/>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8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4BB5311-EEEC-484B-8160-71C52E7B9C13}" type="datetimeFigureOut">
              <a:rPr lang="en-US" smtClean="0"/>
              <a:t>3/1/2020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ECDF3CB-066C-43F1-BC05-A9232BA81195}" type="slidenum">
              <a:rPr lang="en-US" smtClean="0"/>
              <a:t>‹#›</a:t>
            </a:fld>
            <a:endParaRPr lang="en-US"/>
          </a:p>
        </p:txBody>
      </p:sp>
    </p:spTree>
    <p:extLst>
      <p:ext uri="{BB962C8B-B14F-4D97-AF65-F5344CB8AC3E}">
        <p14:creationId xmlns:p14="http://schemas.microsoft.com/office/powerpoint/2010/main" val="155811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7A5101-47AB-4C03-B5C5-560E42BB2598}" type="datetimeFigureOut">
              <a:rPr lang="en-US" smtClean="0"/>
              <a:t>3/1/2020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6FF4511-325A-46A3-8489-39552B73A890}" type="slidenum">
              <a:rPr lang="en-US" smtClean="0"/>
              <a:t>‹#›</a:t>
            </a:fld>
            <a:endParaRPr lang="en-US"/>
          </a:p>
        </p:txBody>
      </p:sp>
    </p:spTree>
    <p:extLst>
      <p:ext uri="{BB962C8B-B14F-4D97-AF65-F5344CB8AC3E}">
        <p14:creationId xmlns:p14="http://schemas.microsoft.com/office/powerpoint/2010/main" val="4070170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ythonprogramming.net/python-tutorial-print-function-string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ythonprogramming.net/math-basics-python-3-beginner-tutori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ythonprogramming.net/python-3-variables-tutori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ythonprogramming.net/if-statement-python-3-basics-tutoria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ythonprogramming.net/else-python-3-tutoria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ythonprogramming.net/elif-else-python-3-tutoria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ythonprogramming.net/python-3-loop-tutoria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ythonprogramming.net/loop-python-3-basics-tutori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ythonprogramming.net/functions-python-3-basics-tutoria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ythonprogramming.net/function-parameters-python-3-basi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ythonprogramming.net/function-parameter-defaults-python-3-bas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pythonprogramming.net/global-local-variabl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ythonprogramming.net/installing-modules-python-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ythonprogramming.net/using-pip-install-for-python-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ythonprogramming.net/python-lists-vs-tupl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ythonprogramming.net/python-lists-vs-tupl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ythonprogramming.net/python-3-list-manipul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ythonprogramming.net/python-3-multi-dimensional-lis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ythonprogramming.net/dictionaries-tutorial-python-3/"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ythonprogramming.net/common-errors-python-3-basic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ythonprogramming.net/reading-file-python-3-tutoria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ythonprogramming.net/classes-python-3-basics-tutoria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thonprogramming.net/user-input-python-3-tutoria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ythonprogramming.net/statistics-python-3-module-mean-standard-devi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pythonprogramming.net/reading-csv-files-python-3/"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ythonprogramming.net/handling-exceptions-try-except-python-3/"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a:t>
            </a:fld>
            <a:endParaRPr lang="en-US"/>
          </a:p>
        </p:txBody>
      </p:sp>
    </p:spTree>
    <p:extLst>
      <p:ext uri="{BB962C8B-B14F-4D97-AF65-F5344CB8AC3E}">
        <p14:creationId xmlns:p14="http://schemas.microsoft.com/office/powerpoint/2010/main" val="2153090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print function in Python is a function that outputs to your console window whatever you say you want to print out. At first blush, it might appear that the print function is rather useless for programming, but it is actually one of the most widely used functions in all of python. The reason for this is that it makes for a great debugging tool.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"Debugging" is the term given to the act of finding, removing, and fixing errors and mistakes within code.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something isn't acting right, you can use the print function to print out what is happening in the program. Many times, you expect a certain variable to be one thing, but you cannot see what the program sees. If you print out the variable, you might see that what you thought was, was not.</a:t>
            </a:r>
          </a:p>
          <a:p>
            <a:endParaRPr lang="en-US" dirty="0"/>
          </a:p>
          <a:p>
            <a:r>
              <a:rPr lang="en-US" b="1" dirty="0"/>
              <a:t>Source: </a:t>
            </a:r>
            <a:r>
              <a:rPr lang="en-US" sz="1200" u="sng" kern="1200" dirty="0">
                <a:solidFill>
                  <a:schemeClr val="tx1"/>
                </a:solidFill>
                <a:effectLst/>
                <a:latin typeface="+mn-lt"/>
                <a:ea typeface="+mn-ea"/>
                <a:cs typeface="+mn-cs"/>
                <a:hlinkClick r:id="rId3"/>
              </a:rPr>
              <a:t>https://pythonprogramming.net/python-tutorial-print-function-strings/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doesn’t really care what, if anything comments say…so you do not need to make any comments for the code to work properly.</a:t>
            </a:r>
          </a:p>
          <a:p>
            <a:endParaRPr lang="en-US" dirty="0"/>
          </a:p>
          <a:p>
            <a:r>
              <a:rPr lang="en-US" dirty="0"/>
              <a:t>But people do care, and some comments are good.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13</a:t>
            </a:fld>
            <a:endParaRPr lang="en-US"/>
          </a:p>
        </p:txBody>
      </p:sp>
    </p:spTree>
    <p:extLst>
      <p:ext uri="{BB962C8B-B14F-4D97-AF65-F5344CB8AC3E}">
        <p14:creationId xmlns:p14="http://schemas.microsoft.com/office/powerpoint/2010/main" val="423550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Math is a pretty popular topic, so we should probably learn how to do it in Python 3. Luckily for us, math is so very popular that it works extremely simply.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Python 2, the division does not necessarily work in the way expected. If you divide two whole numbers, you will be returned a whole number. You must divide one of the numbers as a float in order to get a proper return. This was changed in Python 3+, and now you always get expected division, yay!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Source: </a:t>
            </a:r>
            <a:r>
              <a:rPr lang="en-US" sz="1200" u="sng" kern="1200" dirty="0">
                <a:solidFill>
                  <a:schemeClr val="tx1"/>
                </a:solidFill>
                <a:effectLst/>
                <a:latin typeface="+mn-lt"/>
                <a:ea typeface="+mn-ea"/>
                <a:cs typeface="+mn-cs"/>
                <a:hlinkClick r:id="rId3"/>
              </a:rPr>
              <a:t>https://pythonprogramming.net/math-basics-python-3-beginner-tutorial/</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INSERT TEXT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Source: </a:t>
            </a:r>
            <a:r>
              <a:rPr lang="en-US" sz="1200" u="none" kern="1200" dirty="0">
                <a:solidFill>
                  <a:schemeClr val="tx1"/>
                </a:solidFill>
                <a:effectLst/>
                <a:latin typeface="+mn-lt"/>
                <a:ea typeface="+mn-ea"/>
                <a:cs typeface="+mn-cs"/>
              </a:rPr>
              <a:t>Python Projects for Beginners (pp 24-26)</a:t>
            </a:r>
            <a:endParaRPr lang="en-US" u="none" dirty="0"/>
          </a:p>
        </p:txBody>
      </p:sp>
      <p:sp>
        <p:nvSpPr>
          <p:cNvPr id="4" name="Slide Number Placeholder 3"/>
          <p:cNvSpPr>
            <a:spLocks noGrp="1"/>
          </p:cNvSpPr>
          <p:nvPr>
            <p:ph type="sldNum" sz="quarter" idx="10"/>
          </p:nvPr>
        </p:nvSpPr>
        <p:spPr/>
        <p:txBody>
          <a:bodyPr/>
          <a:lstStyle/>
          <a:p>
            <a:fld id="{A6FF4511-325A-46A3-8489-39552B73A890}" type="slidenum">
              <a:rPr lang="en-US" smtClean="0"/>
              <a:t>15</a:t>
            </a:fld>
            <a:endParaRPr lang="en-US"/>
          </a:p>
        </p:txBody>
      </p:sp>
    </p:spTree>
    <p:extLst>
      <p:ext uri="{BB962C8B-B14F-4D97-AF65-F5344CB8AC3E}">
        <p14:creationId xmlns:p14="http://schemas.microsoft.com/office/powerpoint/2010/main" val="1130219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save the results of calculations and operations. But to refer to some result later, we need to give it a name. Here are some examples.</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reassign a new value</a:t>
            </a:r>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https://pythonprogramming.net/python-3-variables-tutorial/</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Mathematicians and statisticians like using single letter names, “Let m be a matrix…” so a lot of tutorials use short names as well.</a:t>
            </a:r>
          </a:p>
          <a:p>
            <a:r>
              <a:rPr lang="en-US" dirty="0"/>
              <a:t>But there’s nothing longer with using a normal name if that makes sense to you.</a:t>
            </a:r>
          </a:p>
          <a:p>
            <a:endParaRPr lang="en-US" dirty="0"/>
          </a:p>
          <a:p>
            <a:r>
              <a:rPr lang="en-US" dirty="0"/>
              <a:t>And while I’m at this, a lot of old-school computer programmers like short names as well. It saves on typing. </a:t>
            </a:r>
          </a:p>
          <a:p>
            <a:endParaRPr lang="en-US" dirty="0"/>
          </a:p>
          <a:p>
            <a:r>
              <a:rPr lang="en-US" dirty="0"/>
              <a:t>The limit of the length is some very large number. You should run out of patience before the computer does.</a:t>
            </a:r>
          </a:p>
        </p:txBody>
      </p:sp>
      <p:sp>
        <p:nvSpPr>
          <p:cNvPr id="4" name="Slide Number Placeholder 3"/>
          <p:cNvSpPr>
            <a:spLocks noGrp="1"/>
          </p:cNvSpPr>
          <p:nvPr>
            <p:ph type="sldNum" sz="quarter" idx="10"/>
          </p:nvPr>
        </p:nvSpPr>
        <p:spPr/>
        <p:txBody>
          <a:bodyPr/>
          <a:lstStyle/>
          <a:p>
            <a:fld id="{A6FF4511-325A-46A3-8489-39552B73A890}" type="slidenum">
              <a:rPr lang="en-US" smtClean="0"/>
              <a:t>17</a:t>
            </a:fld>
            <a:endParaRPr lang="en-US"/>
          </a:p>
        </p:txBody>
      </p:sp>
    </p:spTree>
    <p:extLst>
      <p:ext uri="{BB962C8B-B14F-4D97-AF65-F5344CB8AC3E}">
        <p14:creationId xmlns:p14="http://schemas.microsoft.com/office/powerpoint/2010/main" val="93090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about conventions is that there are so many of them. Different groups of people like/prefer one over the others,</a:t>
            </a:r>
          </a:p>
          <a:p>
            <a:r>
              <a:rPr lang="en-US" dirty="0"/>
              <a:t>And since there’s no wrong way, some people feel very strongly about the particular method they prefer.</a:t>
            </a:r>
          </a:p>
          <a:p>
            <a:endParaRPr lang="en-US" dirty="0"/>
          </a:p>
          <a:p>
            <a:r>
              <a:rPr lang="en-US" b="1" i="1" dirty="0"/>
              <a:t>Personally,</a:t>
            </a:r>
            <a:r>
              <a:rPr lang="en-US" dirty="0"/>
              <a:t> I’m used to the first method because I used to program in C/C++/Java.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people here program in those languages?  Just about nobody? I thought so. </a:t>
            </a:r>
          </a:p>
          <a:p>
            <a:r>
              <a:rPr lang="en-US" b="1" i="1" dirty="0"/>
              <a:t>But that’s just me. </a:t>
            </a:r>
          </a:p>
          <a:p>
            <a:endParaRPr lang="en-US" b="1" i="1" dirty="0"/>
          </a:p>
          <a:p>
            <a:r>
              <a:rPr lang="en-US" dirty="0"/>
              <a:t>My advice is to use the convention that everyone around you uses, and just nod politely when they say the other ways are wrong.</a:t>
            </a:r>
          </a:p>
          <a:p>
            <a:endParaRPr lang="en-US" dirty="0"/>
          </a:p>
          <a:p>
            <a:r>
              <a:rPr lang="en-US" dirty="0"/>
              <a:t>So this means I should learn to “play nice with others” and use the “camel case” convention.</a:t>
            </a:r>
          </a:p>
          <a:p>
            <a:endParaRPr lang="en-US" dirty="0"/>
          </a:p>
          <a:p>
            <a:r>
              <a:rPr lang="en-US" dirty="0"/>
              <a:t>You can create a variable that has the same name as a function, and Python knows the difference. For example:</a:t>
            </a:r>
          </a:p>
          <a:p>
            <a:r>
              <a:rPr lang="en-US" dirty="0"/>
              <a:t>print = 55  		# creates a variable with a value of 55. </a:t>
            </a:r>
          </a:p>
          <a:p>
            <a:r>
              <a:rPr lang="en-US" dirty="0"/>
              <a:t>print( print ) 		#  prints the variable with the value of 55 – so it prints 55.</a:t>
            </a:r>
          </a:p>
          <a:p>
            <a:r>
              <a:rPr lang="en-US" dirty="0"/>
              <a:t># That looks plain goofy to me.</a:t>
            </a:r>
          </a:p>
        </p:txBody>
      </p:sp>
      <p:sp>
        <p:nvSpPr>
          <p:cNvPr id="4" name="Slide Number Placeholder 3"/>
          <p:cNvSpPr>
            <a:spLocks noGrp="1"/>
          </p:cNvSpPr>
          <p:nvPr>
            <p:ph type="sldNum" sz="quarter" idx="10"/>
          </p:nvPr>
        </p:nvSpPr>
        <p:spPr/>
        <p:txBody>
          <a:bodyPr/>
          <a:lstStyle/>
          <a:p>
            <a:fld id="{A6FF4511-325A-46A3-8489-39552B73A890}" type="slidenum">
              <a:rPr lang="en-US" smtClean="0"/>
              <a:t>18</a:t>
            </a:fld>
            <a:endParaRPr lang="en-US"/>
          </a:p>
        </p:txBody>
      </p:sp>
    </p:spTree>
    <p:extLst>
      <p:ext uri="{BB962C8B-B14F-4D97-AF65-F5344CB8AC3E}">
        <p14:creationId xmlns:p14="http://schemas.microsoft.com/office/powerpoint/2010/main" val="1225611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if statement is one of the most basic forms of logic that can be introduced into your program. The idea of the if statement is to assess whether something is the case, and, if it is, then to perform the following block of code within the statement.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https://pythonprogramming.net/if-statement-python-3-basics-tutorial/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p:txBody>
      </p:sp>
      <p:sp>
        <p:nvSpPr>
          <p:cNvPr id="4" name="Slide Number Placeholder 3"/>
          <p:cNvSpPr>
            <a:spLocks noGrp="1"/>
          </p:cNvSpPr>
          <p:nvPr>
            <p:ph type="sldNum" sz="quarter" idx="10"/>
          </p:nvPr>
        </p:nvSpPr>
        <p:spPr/>
        <p:txBody>
          <a:bodyPr/>
          <a:lstStyle/>
          <a:p>
            <a:fld id="{A6FF4511-325A-46A3-8489-39552B73A890}" type="slidenum">
              <a:rPr lang="en-US" smtClean="0"/>
              <a:t>19</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If-Else statement is designed to build on the if statement's logic. Here, we ask if something is the case, and, if it is we do something. Then we say otherwise, which is contingent on the previous if statement, do something else. If the previous if statement is true, then the else will not run. If the if statement is false, then the else statement will run.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https://pythonprogramming.net/else-python-3-tutorial/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62-63)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we bring the in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statement.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allows us to tie multiple if statements together as we might have intended to before with multiple if statements before we learned that the else will only be contingent on the if statement above it. </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statement is a hybrid of the else and the if. The way it works 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ask if something is the case. If it is, then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and the else will not run. If it is not, then the </a:t>
            </a:r>
            <a:r>
              <a:rPr lang="en-US" sz="1200" b="0" i="0" u="none" strike="noStrike" kern="1200" dirty="0" err="1">
                <a:solidFill>
                  <a:schemeClr val="tx1"/>
                </a:solidFill>
                <a:effectLst/>
                <a:latin typeface="+mn-lt"/>
                <a:ea typeface="+mn-ea"/>
                <a:cs typeface="+mn-cs"/>
              </a:rPr>
              <a:t>elif</a:t>
            </a:r>
            <a:r>
              <a:rPr lang="en-US" sz="1200" b="0" i="0" u="none" strike="noStrike" kern="1200" dirty="0">
                <a:solidFill>
                  <a:schemeClr val="tx1"/>
                </a:solidFill>
                <a:effectLst/>
                <a:latin typeface="+mn-lt"/>
                <a:ea typeface="+mn-ea"/>
                <a:cs typeface="+mn-cs"/>
              </a:rPr>
              <a:t> will run and question the if statement. If it is True, then it will run and the else will not run. If it is not true, then the else statement will run.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https://pythonprogramming.net/elif-else-python-3-tutorial/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58-60)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a:t>
            </a:fld>
            <a:endParaRPr lang="en-US"/>
          </a:p>
        </p:txBody>
      </p:sp>
    </p:spTree>
    <p:extLst>
      <p:ext uri="{BB962C8B-B14F-4D97-AF65-F5344CB8AC3E}">
        <p14:creationId xmlns:p14="http://schemas.microsoft.com/office/powerpoint/2010/main" val="2358186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good thing about Excel is that you can see the formula for every single calculation. </a:t>
            </a:r>
          </a:p>
          <a:p>
            <a:r>
              <a:rPr lang="en-US" sz="1200" b="0" i="0" u="none" strike="noStrike" kern="1200" dirty="0">
                <a:solidFill>
                  <a:schemeClr val="tx1"/>
                </a:solidFill>
                <a:effectLst/>
                <a:latin typeface="+mn-lt"/>
                <a:ea typeface="+mn-ea"/>
                <a:cs typeface="+mn-cs"/>
              </a:rPr>
              <a:t>The bad thing about Excel is that if you want to repeat the same formula, you need to cut and paste. </a:t>
            </a:r>
          </a:p>
          <a:p>
            <a:r>
              <a:rPr lang="en-US" sz="1200" b="0" i="0" u="none" strike="noStrike" kern="1200" dirty="0">
                <a:solidFill>
                  <a:schemeClr val="tx1"/>
                </a:solidFill>
                <a:effectLst/>
                <a:latin typeface="+mn-lt"/>
                <a:ea typeface="+mn-ea"/>
                <a:cs typeface="+mn-cs"/>
              </a:rPr>
              <a:t>That’s not so bad I guess, but imagine later when you need to audit all the formulas.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two distinctive loops we have in Python 3 logic are the "for loop" and the "while loop." Both of them achieve very similar results, and can almost always be used interchangeably towards a goal. Many times it comes down to programmer preference, or is reliant on efficiency. Generally, the for loop can be more efficient than the while loop, but not always.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idea of the While loop is:</a:t>
            </a:r>
          </a:p>
          <a:p>
            <a:r>
              <a:rPr lang="en-US" sz="1200" b="0" i="0" u="none" strike="noStrike" kern="1200" dirty="0">
                <a:solidFill>
                  <a:schemeClr val="tx1"/>
                </a:solidFill>
                <a:effectLst/>
                <a:latin typeface="+mn-lt"/>
                <a:ea typeface="+mn-ea"/>
                <a:cs typeface="+mn-cs"/>
              </a:rPr>
              <a:t>While something is the case, do the following block of code.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is usually more complex code within the while loop. If you are not familiar with what a code block is, in the case of the while loop above, the "code block" within the while loop 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problem is that something just might be true forever and go again, and again, and again…</a:t>
            </a:r>
          </a:p>
          <a:p>
            <a:r>
              <a:rPr lang="en-US" sz="1200" b="0" i="0" u="none" strike="noStrike" kern="1200" dirty="0">
                <a:solidFill>
                  <a:schemeClr val="tx1"/>
                </a:solidFill>
                <a:effectLst/>
                <a:latin typeface="+mn-lt"/>
                <a:ea typeface="+mn-ea"/>
                <a:cs typeface="+mn-cs"/>
              </a:rPr>
              <a:t>To stop this, type in &lt;</a:t>
            </a:r>
            <a:r>
              <a:rPr lang="en-US" sz="1200" b="0" i="0" u="none" strike="noStrike" kern="1200" dirty="0" err="1">
                <a:solidFill>
                  <a:schemeClr val="tx1"/>
                </a:solidFill>
                <a:effectLst/>
                <a:latin typeface="+mn-lt"/>
                <a:ea typeface="+mn-ea"/>
                <a:cs typeface="+mn-cs"/>
              </a:rPr>
              <a:t>cntl</a:t>
            </a:r>
            <a:r>
              <a:rPr lang="en-US" sz="1200" b="0" i="0" u="none" strike="noStrike" kern="1200" dirty="0">
                <a:solidFill>
                  <a:schemeClr val="tx1"/>
                </a:solidFill>
                <a:effectLst/>
                <a:latin typeface="+mn-lt"/>
                <a:ea typeface="+mn-ea"/>
                <a:cs typeface="+mn-cs"/>
              </a:rPr>
              <a:t>&gt;&lt;c&gt; and it might take a second for…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https://pythonprogramming.net/python-3-loop-tutorial/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84-85)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next loop is the For loop. The idea of the for loop is to "iterate" through something. For each thing in that something, it will do a block of code. Most often, you will see a for loop's structure very much like this.</a:t>
            </a:r>
          </a:p>
          <a:p>
            <a:br>
              <a:rPr lang="en-US" dirty="0"/>
            </a:br>
            <a:r>
              <a:rPr lang="en-US" sz="1200" b="0" i="0" u="none" strike="noStrike" kern="1200" dirty="0">
                <a:solidFill>
                  <a:schemeClr val="tx1"/>
                </a:solidFill>
                <a:effectLst/>
                <a:latin typeface="+mn-lt"/>
                <a:ea typeface="+mn-ea"/>
                <a:cs typeface="+mn-cs"/>
              </a:rPr>
              <a:t>So, again, why would someone use each type of loop?</a:t>
            </a:r>
          </a:p>
          <a:p>
            <a:r>
              <a:rPr lang="en-US" sz="1200" b="0" i="0" u="none" strike="noStrike" kern="1200" dirty="0">
                <a:solidFill>
                  <a:schemeClr val="tx1"/>
                </a:solidFill>
                <a:effectLst/>
                <a:latin typeface="+mn-lt"/>
                <a:ea typeface="+mn-ea"/>
                <a:cs typeface="+mn-cs"/>
              </a:rPr>
              <a:t>Typically, you will see the while loop being used for finite tasks that have predetermined length, and the for loop being used for tasks that have uncertain and variable time-frames.</a:t>
            </a:r>
          </a:p>
          <a:p>
            <a:r>
              <a:rPr lang="en-US" sz="1200" b="0" i="0" u="none" strike="noStrike" kern="1200" dirty="0">
                <a:solidFill>
                  <a:schemeClr val="tx1"/>
                </a:solidFill>
                <a:effectLst/>
                <a:latin typeface="+mn-lt"/>
                <a:ea typeface="+mn-ea"/>
                <a:cs typeface="+mn-cs"/>
              </a:rPr>
              <a:t>That said, the for loop can be used for the exact same tasks as the while loop.</a:t>
            </a:r>
          </a:p>
          <a:p>
            <a:r>
              <a:rPr lang="en-US" sz="1200" b="0" i="0" u="none" strike="noStrike" kern="1200" dirty="0">
                <a:solidFill>
                  <a:schemeClr val="tx1"/>
                </a:solidFill>
                <a:effectLst/>
                <a:latin typeface="+mn-lt"/>
                <a:ea typeface="+mn-ea"/>
                <a:cs typeface="+mn-cs"/>
              </a:rPr>
              <a:t>For this reason, I prefer the for loop myself, but again, it comes down to personal preference.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https://pythonprogramming.net/loop-python-3-basics-tutorial/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78-83)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23</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idea of a function is to assign a set of code, and possibly variables, known as parameters, to a single bit of text. You can think of it a lot like why you choose to write and save a program, rather than writing out the entire program every time you want to execute 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begin a function, the keyword 'def' is used to notify python of the impending function definition, which is what def stands for. From there, you type out the name you want to call your function. It is important to choose a unique name, and also one that wont conflict with any other functions you might be using. For example, you wouldn't want to go calling your function print.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After the name of the function, you specify any parameters of that function within the parenthesis parameters act as variables within the function. Now if we just run this, we see nothing happens. What we really did was just define the function.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have to actually call this function to execute, because all we've done so far is just define the function and what it does. This is notably a very basic function. We can put all types of code into a function. We can put if statements in there, run other functions in them, all sorts of things. Also, we can begin to learn how to use function parameters and then later function parameter defaults.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https://pythonprogramming.net/functions-python-3-basics-tutorial/</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105-109)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idea of function parameters in Python is to allow a programmer who is using that function, define variables dynamically within that function.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is no limit to the amount of function parameters you have. If you want to just specify the definitions of these parameters without saying the parameter, like when we just said 5 and 3, instead of putting the parameter=5, then you must put them in the exact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https://pythonprogramming.net/function-parameters-python-3-basics/</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110-112)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25</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previous tutorial, we explained what function parameters were, and that we could have an infinite amount of them. With this, we explained how having a lot of them could become troublesome and tedious for the programmer using the function. Luckily, there is a solution for this.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Sometimes, it can make a lot of sense to make a complex function highly customize-able. That said, some people may want to use the function in it's simple... "default" ... form. Think about it like buying a car. Some people want to just buy the base model, with all the features that come by default from the factory. Other people want to customize their car in many different ways.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Luckily, we allow people who want to customize their car the option to do it, but we do not ask every buyer of every car what kind of wheels they want, what brand of tire, what screws they want, what kind of leather seats by what brand, what windshield, what steering wheel, what lights... etc. This is just too much for some people and what they want to use the car for. Same goes for functions in programming.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 we have function parameter defaults, which allow the function's creator to set "default" values to the function parameters. This allows anyone to use a function with the default values, yet lets anyone who wishes to customize them the ability to specify different values.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using defaults, any parameters with defaults should be the last ones listed in the function's parameters.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https://pythonprogramming.net/function-parameter-defaults-python-3-basics/</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users begin using functions, they can quickly become confused when it comes to global and local variables... getting a the dreaded variable is not defined even when they clearly see that it is... or so they think.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terms of global and local correspond to a variable's reach within a script or program. A global variable is one that can be accessed anywhere. A local variable is the opposite, it can only be accessed within its frame. The difference is that global variables can be accessed locally, but not modified locally inherently.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local variable cannot be accessed globally, inherently. Now, </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worry about committing that to memory right now, I think it makes a lot more sense when you just see and do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https://pythonprogramming.net/global-local-variables/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27</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https://pythonprogramming.net/installing-modules-python-3/</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28</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time has passed, various installation methods have prevailed. Currently, as of Jan 2015, I would most recommend the use of pip, since almost all packages that you will hear about will be available via pip. Pip also now comes with your default Python installation, whether it is Python 2 or Python 3.</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Some packages, however, still are not natively available in 64 bit, so using a website with wheel (.</a:t>
            </a:r>
            <a:r>
              <a:rPr lang="en-US" sz="1200" b="0" i="0" u="none" strike="noStrike" kern="1200" dirty="0" err="1">
                <a:solidFill>
                  <a:schemeClr val="tx1"/>
                </a:solidFill>
                <a:effectLst/>
                <a:latin typeface="+mn-lt"/>
                <a:ea typeface="+mn-ea"/>
                <a:cs typeface="+mn-cs"/>
              </a:rPr>
              <a:t>whl</a:t>
            </a:r>
            <a:r>
              <a:rPr lang="en-US" sz="1200" b="0" i="0" u="none" strike="noStrike" kern="1200" dirty="0">
                <a:solidFill>
                  <a:schemeClr val="tx1"/>
                </a:solidFill>
                <a:effectLst/>
                <a:latin typeface="+mn-lt"/>
                <a:ea typeface="+mn-ea"/>
                <a:cs typeface="+mn-cs"/>
              </a:rPr>
              <a:t>) files can still be useful. Here's one of my favorite 3rd party "unofficial" sources:</a:t>
            </a:r>
          </a:p>
          <a:p>
            <a:r>
              <a:rPr lang="en-US" sz="1200" b="0" i="0" u="none" strike="noStrike" kern="1200" dirty="0">
                <a:solidFill>
                  <a:schemeClr val="tx1"/>
                </a:solidFill>
                <a:effectLst/>
                <a:latin typeface="+mn-lt"/>
                <a:ea typeface="+mn-ea"/>
                <a:cs typeface="+mn-cs"/>
              </a:rPr>
              <a:t>http://www.lfd.uci.edu/~gohlke/pythonlibs/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https://pythonprogramming.net/using-pip-install-for-python-modules/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29</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define a list, we use square brackets. A Python list acts very much like an array in other languages like </a:t>
            </a:r>
            <a:r>
              <a:rPr lang="en-US" sz="1200" b="0" i="0" u="none" strike="noStrike" kern="1200" dirty="0" err="1">
                <a:solidFill>
                  <a:schemeClr val="tx1"/>
                </a:solidFill>
                <a:effectLst/>
                <a:latin typeface="+mn-lt"/>
                <a:ea typeface="+mn-ea"/>
                <a:cs typeface="+mn-cs"/>
              </a:rPr>
              <a:t>php</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https://pythonprogramming.net/python-lists-vs-tuples/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30</a:t>
            </a:fld>
            <a:endParaRPr lang="en-US"/>
          </a:p>
        </p:txBody>
      </p:sp>
    </p:spTree>
    <p:extLst>
      <p:ext uri="{BB962C8B-B14F-4D97-AF65-F5344CB8AC3E}">
        <p14:creationId xmlns:p14="http://schemas.microsoft.com/office/powerpoint/2010/main" val="4130861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tuple is an assortment of data, separated by commas, which makes it similar to the Python list, but a tuple is fundamentally different in that a tuple is "immutable." This means that it cannot be changed, modified, or manipulated. A tuple is typically used specifically because of this property. A popular use for this is sequence unpacking, where we want to store returned data to some specified variables.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notice, the tuple had no brackets around it at all. If there are no encasing brackets or braces of any type, then Python will recognize the data as a tuple. Tuples also can have curved brackets like "(" 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https://pythonprogramming.net/python-lists-vs-tuples/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5</a:t>
            </a:fld>
            <a:endParaRPr lang="en-US"/>
          </a:p>
        </p:txBody>
      </p:sp>
    </p:spTree>
    <p:extLst>
      <p:ext uri="{BB962C8B-B14F-4D97-AF65-F5344CB8AC3E}">
        <p14:creationId xmlns:p14="http://schemas.microsoft.com/office/powerpoint/2010/main" val="1678776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https://pythonprogramming.net/python-3-list-manipulation/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32</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https://pythonprogramming.net/python-3-multi-dimensional-list/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33</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Sources: </a:t>
            </a:r>
            <a:r>
              <a:rPr lang="en-US" sz="1200" u="sng" kern="1200" dirty="0">
                <a:solidFill>
                  <a:schemeClr val="tx1"/>
                </a:solidFill>
                <a:effectLst/>
                <a:latin typeface="+mn-lt"/>
                <a:ea typeface="+mn-ea"/>
                <a:cs typeface="+mn-cs"/>
                <a:hlinkClick r:id="rId3"/>
              </a:rPr>
              <a:t>https://pythonprogramming.net/dictionaries-tutorial-python-3/</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kern="1200" dirty="0">
                <a:solidFill>
                  <a:schemeClr val="tx1"/>
                </a:solidFill>
                <a:effectLst/>
                <a:latin typeface="+mn-lt"/>
                <a:ea typeface="+mn-ea"/>
                <a:cs typeface="+mn-cs"/>
              </a:rPr>
              <a:t>Python Projects for Beginners </a:t>
            </a:r>
            <a:r>
              <a:rPr lang="en-US" sz="1200" u="none" kern="1200" dirty="0">
                <a:solidFill>
                  <a:schemeClr val="tx1"/>
                </a:solidFill>
                <a:effectLst/>
                <a:latin typeface="+mn-lt"/>
                <a:ea typeface="+mn-ea"/>
                <a:cs typeface="+mn-cs"/>
              </a:rPr>
              <a:t>(page 129-134)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34</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Standards how are how you organize your code. With python, unlike most languages, you define blocks of code, like functions, by indentation. Most python editors will automatically indent for you where it is necessary. With this, if you are ever coding along and find python automatically indenting you where you don't think it should, this should raise a flag for you to figure out.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some more in-depth common-issues that you'll find from time to time, you can find more debugging videos by searching for debugging in my channel. For now I will just keep these ones basic. The first error we'll discuss is the </a:t>
            </a:r>
            <a:r>
              <a:rPr lang="en-US" sz="1200" b="0" i="0" u="none" strike="noStrike" kern="1200" dirty="0" err="1">
                <a:solidFill>
                  <a:schemeClr val="tx1"/>
                </a:solidFill>
                <a:effectLst/>
                <a:latin typeface="+mn-lt"/>
                <a:ea typeface="+mn-ea"/>
                <a:cs typeface="+mn-cs"/>
              </a:rPr>
              <a:t>NameError</a:t>
            </a:r>
            <a:r>
              <a:rPr lang="en-US" sz="1200" b="0" i="0" u="none" strike="noStrike" kern="1200" dirty="0">
                <a:solidFill>
                  <a:schemeClr val="tx1"/>
                </a:solidFill>
                <a:effectLst/>
                <a:latin typeface="+mn-lt"/>
                <a:ea typeface="+mn-ea"/>
                <a:cs typeface="+mn-cs"/>
              </a:rPr>
              <a:t>: is not defined.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obvious as this might appear to you, this gets people amazingly frequently. Just learn to recognize the "is not defined" as a high chance that you have </a:t>
            </a:r>
            <a:r>
              <a:rPr lang="en-US" sz="1200" b="0" i="0" u="none" strike="noStrike" kern="1200" dirty="0" err="1">
                <a:solidFill>
                  <a:schemeClr val="tx1"/>
                </a:solidFill>
                <a:effectLst/>
                <a:latin typeface="+mn-lt"/>
                <a:ea typeface="+mn-ea"/>
                <a:cs typeface="+mn-cs"/>
              </a:rPr>
              <a:t>typoed</a:t>
            </a:r>
            <a:r>
              <a:rPr lang="en-US" sz="1200" b="0" i="0" u="none" strike="noStrike" kern="1200" dirty="0">
                <a:solidFill>
                  <a:schemeClr val="tx1"/>
                </a:solidFill>
                <a:effectLst/>
                <a:latin typeface="+mn-lt"/>
                <a:ea typeface="+mn-ea"/>
                <a:cs typeface="+mn-cs"/>
              </a:rPr>
              <a:t> the definition of the variable or when you are calling it. Basically, you typo-</a:t>
            </a:r>
            <a:r>
              <a:rPr lang="en-US" sz="1200" b="0" i="0" u="none" strike="noStrike" kern="1200" dirty="0" err="1">
                <a:solidFill>
                  <a:schemeClr val="tx1"/>
                </a:solidFill>
                <a:effectLst/>
                <a:latin typeface="+mn-lt"/>
                <a:ea typeface="+mn-ea"/>
                <a:cs typeface="+mn-cs"/>
              </a:rPr>
              <a:t>ed</a:t>
            </a:r>
            <a:r>
              <a:rPr lang="en-US" sz="1200" b="0" i="0" u="none" strike="noStrike" kern="1200" dirty="0">
                <a:solidFill>
                  <a:schemeClr val="tx1"/>
                </a:solidFill>
                <a:effectLst/>
                <a:latin typeface="+mn-lt"/>
                <a:ea typeface="+mn-ea"/>
                <a:cs typeface="+mn-cs"/>
              </a:rPr>
              <a:t> somewhere.</a:t>
            </a:r>
          </a:p>
          <a:p>
            <a:endParaRPr lang="en-US" dirty="0"/>
          </a:p>
          <a:p>
            <a:r>
              <a:rPr lang="en-US" sz="1200" b="0" i="0" u="none" strike="noStrike" kern="1200" dirty="0">
                <a:solidFill>
                  <a:schemeClr val="tx1"/>
                </a:solidFill>
                <a:effectLst/>
                <a:latin typeface="+mn-lt"/>
                <a:ea typeface="+mn-ea"/>
                <a:cs typeface="+mn-cs"/>
              </a:rPr>
              <a:t>Next up, we have indentation issues. You will see "expected an indented block" as a popup when you never enter an indented block for something that requires it, like a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https://pythonprogramming.net/common-errors-python-3-basics/</a:t>
            </a: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35</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that we know how to write and append to files, we might want to learn how to read data from files into the Python program. Doing this is quite simple, and has very similar syntax.</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Often times, people are reading something with many lines into memory. Maybe it's a list of names, or something like that. We can then use ".</a:t>
            </a:r>
            <a:r>
              <a:rPr lang="en-US" sz="1200" b="0" i="0" u="none" strike="noStrike" kern="1200" dirty="0" err="1">
                <a:solidFill>
                  <a:schemeClr val="tx1"/>
                </a:solidFill>
                <a:effectLst/>
                <a:latin typeface="+mn-lt"/>
                <a:ea typeface="+mn-ea"/>
                <a:cs typeface="+mn-cs"/>
              </a:rPr>
              <a:t>readlines</a:t>
            </a:r>
            <a:r>
              <a:rPr lang="en-US" sz="1200" b="0" i="0" u="none" strike="noStrike" kern="1200" dirty="0">
                <a:solidFill>
                  <a:schemeClr val="tx1"/>
                </a:solidFill>
                <a:effectLst/>
                <a:latin typeface="+mn-lt"/>
                <a:ea typeface="+mn-ea"/>
                <a:cs typeface="+mn-cs"/>
              </a:rPr>
              <a:t>()" to help us split all of this up into a Python list for us.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https://pythonprogramming.net/reading-file-python-3-tutorial/</a:t>
            </a:r>
            <a:endParaRPr lang="en-US" dirty="0"/>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36</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the most part, I just want you to just understand how to read and understand a class' workings. You can think of classes as groupings of functions, usually. Classes quickly work their way into "intermediate" programming, so hopefully I can just help you understand how they work and how to follow code that uses them.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Classes are the backbone to Object Oriented Programming, or OOP. As you get comfortable with Python, classes can become an absolutely integral part of our programs.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https://pythonprogramming.net/classes-python-3-basics-tutorial/</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A6FF4511-325A-46A3-8489-39552B73A890}" type="slidenum">
              <a:rPr lang="en-US" smtClean="0"/>
              <a:t>37</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https://pythonprogramming.net/user-input-python-3-tutorial/</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38</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https://pythonprogramming.net/statistics-python-3-module-mean-standard-deviation/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39</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https://pythonprogramming.net/reading-csv-files-python-3/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sz="1200" u="sng" kern="1200" dirty="0">
                <a:solidFill>
                  <a:schemeClr val="tx1"/>
                </a:solidFill>
                <a:effectLst/>
                <a:latin typeface="+mn-lt"/>
                <a:ea typeface="+mn-ea"/>
                <a:cs typeface="+mn-cs"/>
                <a:hlinkClick r:id="rId3"/>
              </a:rPr>
              <a:t>https://pythonprogramming.net/handling-exceptions-try-except-python-3/</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41</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6</a:t>
            </a:fld>
            <a:endParaRPr lang="en-US"/>
          </a:p>
        </p:txBody>
      </p:sp>
    </p:spTree>
    <p:extLst>
      <p:ext uri="{BB962C8B-B14F-4D97-AF65-F5344CB8AC3E}">
        <p14:creationId xmlns:p14="http://schemas.microsoft.com/office/powerpoint/2010/main" val="938747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42</a:t>
            </a:fld>
            <a:endParaRPr lang="en-US"/>
          </a:p>
        </p:txBody>
      </p:sp>
    </p:spTree>
    <p:extLst>
      <p:ext uri="{BB962C8B-B14F-4D97-AF65-F5344CB8AC3E}">
        <p14:creationId xmlns:p14="http://schemas.microsoft.com/office/powerpoint/2010/main" val="2565540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7</a:t>
            </a:fld>
            <a:endParaRPr lang="en-US"/>
          </a:p>
        </p:txBody>
      </p:sp>
    </p:spTree>
    <p:extLst>
      <p:ext uri="{BB962C8B-B14F-4D97-AF65-F5344CB8AC3E}">
        <p14:creationId xmlns:p14="http://schemas.microsoft.com/office/powerpoint/2010/main" val="212612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8</a:t>
            </a:fld>
            <a:endParaRPr lang="en-US"/>
          </a:p>
        </p:txBody>
      </p:sp>
    </p:spTree>
    <p:extLst>
      <p:ext uri="{BB962C8B-B14F-4D97-AF65-F5344CB8AC3E}">
        <p14:creationId xmlns:p14="http://schemas.microsoft.com/office/powerpoint/2010/main" val="75382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a:t>
            </a: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9</a:t>
            </a:fld>
            <a:endParaRPr lang="en-US"/>
          </a:p>
        </p:txBody>
      </p:sp>
    </p:spTree>
    <p:extLst>
      <p:ext uri="{BB962C8B-B14F-4D97-AF65-F5344CB8AC3E}">
        <p14:creationId xmlns:p14="http://schemas.microsoft.com/office/powerpoint/2010/main" val="256932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Why Python?</a:t>
            </a:r>
          </a:p>
          <a:p>
            <a:r>
              <a:rPr lang="en-US" sz="1200" b="0" i="0" u="none" strike="noStrike" kern="1200" dirty="0">
                <a:solidFill>
                  <a:schemeClr val="tx1"/>
                </a:solidFill>
                <a:effectLst/>
                <a:latin typeface="+mn-lt"/>
                <a:ea typeface="+mn-ea"/>
                <a:cs typeface="+mn-cs"/>
              </a:rPr>
              <a:t>Python is very beginner-friendly. The syntax (words and structure) is extremely simple to read and follow, most of which can be understood even if you do not know any programming. </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can Python do? </a:t>
            </a:r>
          </a:p>
          <a:p>
            <a:r>
              <a:rPr lang="en-US" sz="1200" b="0" i="0" u="none" strike="noStrike" kern="1200" dirty="0">
                <a:solidFill>
                  <a:schemeClr val="tx1"/>
                </a:solidFill>
                <a:effectLst/>
                <a:latin typeface="+mn-lt"/>
                <a:ea typeface="+mn-ea"/>
                <a:cs typeface="+mn-cs"/>
              </a:rPr>
              <a:t>Python is a fully-functional programming language that can do </a:t>
            </a:r>
            <a:r>
              <a:rPr lang="en-US" sz="1200" b="0" i="1" u="none" strike="noStrike" kern="1200" dirty="0">
                <a:solidFill>
                  <a:schemeClr val="tx1"/>
                </a:solidFill>
                <a:effectLst/>
                <a:latin typeface="+mn-lt"/>
                <a:ea typeface="+mn-ea"/>
                <a:cs typeface="+mn-cs"/>
              </a:rPr>
              <a:t>anything</a:t>
            </a:r>
            <a:r>
              <a:rPr lang="en-US" sz="1200" b="0" i="0" u="none" strike="noStrike" kern="1200" dirty="0">
                <a:solidFill>
                  <a:schemeClr val="tx1"/>
                </a:solidFill>
                <a:effectLst/>
                <a:latin typeface="+mn-lt"/>
                <a:ea typeface="+mn-ea"/>
                <a:cs typeface="+mn-cs"/>
              </a:rPr>
              <a:t> almost any other language can do, at comparable speeds.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Python is capable of threading and GPU processing just like any other language. Most of the data processing modules are actually just Python wrappers around C/C++ code.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"Modules" are pre-written Python code that you "import" in your Python program. Since there are many tasks that people commonly do, we have modules that people have written that do these tasks for you, and they usually do them in the cleanest and most efficient method possible. Sometimes you will see people refer to "DRY." This stands for Don't Repeat Yourself, which often also translates into "Don't Repeat Someone Else."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phrase "wrapper" means that someone has placed, like a wrapper, Python code over another language. So, when you have a Python wrapper around C++ code, what someone has done is written some Python code that interacts with the C++ language. This allows you to make use of various aspects of the language being wrapped, in this case C++, without actually needing to know or understand that language.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Thus, Python can be used to make games, do data analysis, control robot and hardware, create GUIs, or even to create websites.</a:t>
            </a:r>
          </a:p>
          <a:p>
            <a:r>
              <a:rPr lang="en-US" sz="1200" b="0" i="0" u="none" strike="noStrike" kern="1200" dirty="0">
                <a:solidFill>
                  <a:schemeClr val="tx1"/>
                </a:solidFill>
                <a:effectLst/>
                <a:latin typeface="+mn-lt"/>
                <a:ea typeface="+mn-ea"/>
                <a:cs typeface="+mn-cs"/>
              </a:rPr>
              <a:t>"GUI" stands for Graphical User Interface, and is used to describe a program that incorporates graphics to make the program more interactive for the user.</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Source: </a:t>
            </a:r>
            <a:r>
              <a:rPr lang="en-US" sz="1200" b="0" i="0" u="none" strike="noStrike" kern="1200" dirty="0">
                <a:solidFill>
                  <a:schemeClr val="tx1"/>
                </a:solidFill>
                <a:effectLst/>
                <a:latin typeface="+mn-lt"/>
                <a:ea typeface="+mn-ea"/>
                <a:cs typeface="+mn-cs"/>
              </a:rPr>
              <a:t>https://pythonprogramming.net/introduction-to-python-programming/</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FF4511-325A-46A3-8489-39552B73A890}" type="slidenum">
              <a:rPr lang="en-US" smtClean="0"/>
              <a:t>10</a:t>
            </a:fld>
            <a:endParaRPr lang="en-US"/>
          </a:p>
        </p:txBody>
      </p:sp>
    </p:spTree>
    <p:extLst>
      <p:ext uri="{BB962C8B-B14F-4D97-AF65-F5344CB8AC3E}">
        <p14:creationId xmlns:p14="http://schemas.microsoft.com/office/powerpoint/2010/main" val="197215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r>
            <a:r>
              <a:rPr lang="en-US" dirty="0" err="1"/>
              <a:t>kinda</a:t>
            </a:r>
            <a:r>
              <a:rPr lang="en-US" dirty="0"/>
              <a:t> assuming from the last example that we probably did not intend to miss the final right parenthesis. </a:t>
            </a:r>
          </a:p>
          <a:p>
            <a:endParaRPr lang="en-US" dirty="0"/>
          </a:p>
          <a:p>
            <a:r>
              <a:rPr lang="en-US" dirty="0"/>
              <a:t>I did this deliberately to show one of the things that could happen when what you actually did was not 100% of what you thought you did.</a:t>
            </a:r>
          </a:p>
          <a:p>
            <a:endParaRPr lang="en-US" dirty="0"/>
          </a:p>
          <a:p>
            <a:r>
              <a:rPr lang="en-US" dirty="0"/>
              <a:t>Computers are very literal-minded and don’t have any kind of “you know what I mean” type of understanding that a person would have. </a:t>
            </a:r>
          </a:p>
          <a:p>
            <a:endParaRPr lang="en-US" dirty="0"/>
          </a:p>
          <a:p>
            <a:r>
              <a:rPr lang="en-US" dirty="0"/>
              <a:t>But I don’t want you to freak about this – as long as we can figure out why the computer doesn’t do what we want it to,</a:t>
            </a:r>
          </a:p>
          <a:p>
            <a:r>
              <a:rPr lang="en-US" dirty="0"/>
              <a:t>Any mistakes are easy to fix. Well, usually…but I don’t want to scare people.</a:t>
            </a:r>
          </a:p>
          <a:p>
            <a:endParaRPr lang="en-US" dirty="0"/>
          </a:p>
          <a:p>
            <a:r>
              <a:rPr lang="en-US" dirty="0"/>
              <a:t>Sometimes hitting the &lt;escape&gt; key or &lt;</a:t>
            </a:r>
            <a:r>
              <a:rPr lang="en-US" dirty="0" err="1"/>
              <a:t>cntl</a:t>
            </a:r>
            <a:r>
              <a:rPr lang="en-US" dirty="0"/>
              <a:t>&gt;&lt;c&gt; (holding down the control key and hitting C, will help if you’re stuck for some reason.</a:t>
            </a:r>
          </a:p>
        </p:txBody>
      </p:sp>
      <p:sp>
        <p:nvSpPr>
          <p:cNvPr id="4" name="Slide Number Placeholder 3"/>
          <p:cNvSpPr>
            <a:spLocks noGrp="1"/>
          </p:cNvSpPr>
          <p:nvPr>
            <p:ph type="sldNum" sz="quarter" idx="10"/>
          </p:nvPr>
        </p:nvSpPr>
        <p:spPr/>
        <p:txBody>
          <a:bodyPr/>
          <a:lstStyle/>
          <a:p>
            <a:fld id="{A6FF4511-325A-46A3-8489-39552B73A890}" type="slidenum">
              <a:rPr lang="en-US" smtClean="0"/>
              <a:t>11</a:t>
            </a:fld>
            <a:endParaRPr lang="en-US"/>
          </a:p>
        </p:txBody>
      </p:sp>
    </p:spTree>
    <p:extLst>
      <p:ext uri="{BB962C8B-B14F-4D97-AF65-F5344CB8AC3E}">
        <p14:creationId xmlns:p14="http://schemas.microsoft.com/office/powerpoint/2010/main" val="1400136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A7A33E5E-DCD7-46BC-AA65-41909C6189F3}" type="datetime1">
              <a:rPr lang="en-US" smtClean="0"/>
              <a:t>3/1/2020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89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4C13E2-7067-4895-840E-B7F57B3CA853}" type="datetime1">
              <a:rPr lang="en-US" smtClean="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618805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66535"/>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1465746"/>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9346836"/>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972394"/>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C13E2-7067-4895-840E-B7F57B3CA853}"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496176"/>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0BB85B-F03B-4547-B0FE-75EC701A4119}"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446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39A915-1F39-4475-ABD2-1D50E00FF164}"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46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F7EA2-195F-45D4-B345-A490C46F0F3B}"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520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AE707A-1DF0-4852-8EBF-13AB65771E54}" type="datetime1">
              <a:rPr lang="en-US" smtClean="0"/>
              <a:t>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758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797AF-B6E2-44D8-9E05-136CBF0BF3D2}" type="datetime1">
              <a:rPr lang="en-US" smtClean="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295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2655C-CA70-4EEF-B32C-68C903EDF35E}" type="datetime1">
              <a:rPr lang="en-US" smtClean="0"/>
              <a:t>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32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2B1F5-4208-4CD9-89B4-AA495491CE6D}" type="datetime1">
              <a:rPr lang="en-US" smtClean="0"/>
              <a:t>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83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D479F-D09C-4EC2-B018-BACEF862B137}" type="datetime1">
              <a:rPr lang="en-US" smtClean="0"/>
              <a:t>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259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8C11652-2BF0-4BB3-8826-258C9F871B1E}" type="datetime1">
              <a:rPr lang="en-US" smtClean="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91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548EB99-304F-428E-AF9E-3E9BF28A9994}" type="datetime1">
              <a:rPr lang="en-US" smtClean="0"/>
              <a:t>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7248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4C13E2-7067-4895-840E-B7F57B3CA853}" type="datetime1">
              <a:rPr lang="en-US" smtClean="0"/>
              <a:t>3/1/2020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065050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cursio@be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cursio@stuart.iit.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ben.edu/" TargetMode="Externa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16CD-BA31-46FB-B3A8-3C273401577C}"/>
              </a:ext>
            </a:extLst>
          </p:cNvPr>
          <p:cNvSpPr>
            <a:spLocks noGrp="1"/>
          </p:cNvSpPr>
          <p:nvPr>
            <p:ph type="ctrTitle"/>
          </p:nvPr>
        </p:nvSpPr>
        <p:spPr/>
        <p:txBody>
          <a:bodyPr/>
          <a:lstStyle/>
          <a:p>
            <a:r>
              <a:rPr lang="en-US"/>
              <a:t>Python </a:t>
            </a:r>
            <a:r>
              <a:rPr lang="en-US" dirty="0"/>
              <a:t>from the Very Beginning - Introduction</a:t>
            </a:r>
          </a:p>
        </p:txBody>
      </p:sp>
      <p:sp>
        <p:nvSpPr>
          <p:cNvPr id="3" name="Subtitle 2">
            <a:extLst>
              <a:ext uri="{FF2B5EF4-FFF2-40B4-BE49-F238E27FC236}">
                <a16:creationId xmlns:a16="http://schemas.microsoft.com/office/drawing/2014/main" id="{26F04F6C-92E4-4F5A-A1DE-30E12556801A}"/>
              </a:ext>
            </a:extLst>
          </p:cNvPr>
          <p:cNvSpPr>
            <a:spLocks noGrp="1"/>
          </p:cNvSpPr>
          <p:nvPr>
            <p:ph type="subTitle" idx="1"/>
          </p:nvPr>
        </p:nvSpPr>
        <p:spPr/>
        <p:txBody>
          <a:bodyPr>
            <a:normAutofit lnSpcReduction="10000"/>
          </a:bodyPr>
          <a:lstStyle/>
          <a:p>
            <a:r>
              <a:rPr lang="en-US" dirty="0"/>
              <a:t>Joe Cursio (</a:t>
            </a:r>
            <a:r>
              <a:rPr lang="en-US" dirty="0">
                <a:hlinkClick r:id="rId3"/>
              </a:rPr>
              <a:t>jcursio@ben.edu</a:t>
            </a:r>
            <a:r>
              <a:rPr lang="en-US" dirty="0"/>
              <a:t> and </a:t>
            </a:r>
            <a:r>
              <a:rPr lang="en-US" dirty="0">
                <a:hlinkClick r:id="rId4"/>
              </a:rPr>
              <a:t>jcursio@stuart.iit.edu </a:t>
            </a:r>
            <a:r>
              <a:rPr lang="en-US" dirty="0"/>
              <a:t>)</a:t>
            </a:r>
          </a:p>
          <a:p>
            <a:r>
              <a:rPr lang="en-US" dirty="0"/>
              <a:t>DuPage Python Users Group </a:t>
            </a:r>
          </a:p>
          <a:p>
            <a:r>
              <a:rPr lang="en-US" dirty="0"/>
              <a:t>March 11, 2020 (Lisle, IL)</a:t>
            </a:r>
          </a:p>
        </p:txBody>
      </p:sp>
      <p:sp>
        <p:nvSpPr>
          <p:cNvPr id="4" name="Date Placeholder 3">
            <a:extLst>
              <a:ext uri="{FF2B5EF4-FFF2-40B4-BE49-F238E27FC236}">
                <a16:creationId xmlns:a16="http://schemas.microsoft.com/office/drawing/2014/main" id="{3931C8B1-6A3E-4DEB-AA18-48C1B3C147C6}"/>
              </a:ext>
            </a:extLst>
          </p:cNvPr>
          <p:cNvSpPr>
            <a:spLocks noGrp="1"/>
          </p:cNvSpPr>
          <p:nvPr>
            <p:ph type="dt" sz="half" idx="10"/>
          </p:nvPr>
        </p:nvSpPr>
        <p:spPr/>
        <p:txBody>
          <a:bodyPr/>
          <a:lstStyle/>
          <a:p>
            <a:fld id="{F0B6B859-519C-4F22-B7C0-173BB9BF688D}" type="datetime1">
              <a:rPr lang="en-US" smtClean="0"/>
              <a:t>3/1/2020</a:t>
            </a:fld>
            <a:endParaRPr lang="en-US" dirty="0"/>
          </a:p>
        </p:txBody>
      </p:sp>
      <p:sp>
        <p:nvSpPr>
          <p:cNvPr id="5" name="Slide Number Placeholder 4">
            <a:extLst>
              <a:ext uri="{FF2B5EF4-FFF2-40B4-BE49-F238E27FC236}">
                <a16:creationId xmlns:a16="http://schemas.microsoft.com/office/drawing/2014/main" id="{A94D1682-7B8B-4A35-B6C1-29F42E904965}"/>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7633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Python Introduction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Tree>
    <p:extLst>
      <p:ext uri="{BB962C8B-B14F-4D97-AF65-F5344CB8AC3E}">
        <p14:creationId xmlns:p14="http://schemas.microsoft.com/office/powerpoint/2010/main" val="188880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2709-8FB1-433A-B074-60424346B805}"/>
              </a:ext>
            </a:extLst>
          </p:cNvPr>
          <p:cNvSpPr>
            <a:spLocks noGrp="1"/>
          </p:cNvSpPr>
          <p:nvPr>
            <p:ph type="title"/>
          </p:nvPr>
        </p:nvSpPr>
        <p:spPr/>
        <p:txBody>
          <a:bodyPr/>
          <a:lstStyle/>
          <a:p>
            <a:r>
              <a:rPr lang="en-US" b="1" dirty="0"/>
              <a:t>I Don’t Make </a:t>
            </a:r>
            <a:r>
              <a:rPr lang="en-US" b="1" dirty="0" err="1"/>
              <a:t>Misteaks</a:t>
            </a:r>
            <a:endParaRPr lang="en-US" b="1" dirty="0"/>
          </a:p>
        </p:txBody>
      </p:sp>
      <p:sp>
        <p:nvSpPr>
          <p:cNvPr id="3" name="Content Placeholder 2">
            <a:extLst>
              <a:ext uri="{FF2B5EF4-FFF2-40B4-BE49-F238E27FC236}">
                <a16:creationId xmlns:a16="http://schemas.microsoft.com/office/drawing/2014/main" id="{B7F7F5E6-F20A-40B5-A91F-704995F5CC1C}"/>
              </a:ext>
            </a:extLst>
          </p:cNvPr>
          <p:cNvSpPr>
            <a:spLocks noGrp="1"/>
          </p:cNvSpPr>
          <p:nvPr>
            <p:ph idx="1"/>
          </p:nvPr>
        </p:nvSpPr>
        <p:spPr/>
        <p:txBody>
          <a:bodyPr/>
          <a:lstStyle/>
          <a:p>
            <a:r>
              <a:rPr lang="en-US" dirty="0"/>
              <a:t>At certain points, I will deliberately make mistakes just to show how Python reacts and how easy it is to correct</a:t>
            </a:r>
          </a:p>
          <a:p>
            <a:r>
              <a:rPr lang="en-US" dirty="0"/>
              <a:t>Other times, I’ll make mistakes by talking and typing at the same time</a:t>
            </a:r>
          </a:p>
          <a:p>
            <a:r>
              <a:rPr lang="en-US" dirty="0"/>
              <a:t>Sometimes I’ll make mistakes due to bad habits (learned from other programming  languages)</a:t>
            </a:r>
          </a:p>
          <a:p>
            <a:r>
              <a:rPr lang="en-US" dirty="0"/>
              <a:t>So to protect my sensitive ego, assume all mistakes are intentional</a:t>
            </a:r>
          </a:p>
        </p:txBody>
      </p:sp>
      <p:sp>
        <p:nvSpPr>
          <p:cNvPr id="4" name="Date Placeholder 3">
            <a:extLst>
              <a:ext uri="{FF2B5EF4-FFF2-40B4-BE49-F238E27FC236}">
                <a16:creationId xmlns:a16="http://schemas.microsoft.com/office/drawing/2014/main" id="{FE5916FC-04D3-479D-8961-A35954CDA6E0}"/>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0D18505D-D2CE-4D4E-A0EC-4215263FC302}"/>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920170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554433" y="982132"/>
            <a:ext cx="3859119" cy="1303867"/>
          </a:xfrm>
        </p:spPr>
        <p:txBody>
          <a:bodyPr>
            <a:normAutofit fontScale="90000"/>
          </a:bodyPr>
          <a:lstStyle/>
          <a:p>
            <a:r>
              <a:rPr lang="en-US" b="1" dirty="0"/>
              <a:t>Print Function and Strings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7517219" y="2507369"/>
            <a:ext cx="3896334" cy="72492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Print() outputs text (and values) to the console.</a:t>
            </a:r>
            <a:endParaRPr lang="en-US" sz="1400" dirty="0"/>
          </a:p>
        </p:txBody>
      </p:sp>
      <p:pic>
        <p:nvPicPr>
          <p:cNvPr id="9" name="Picture 8">
            <a:extLst>
              <a:ext uri="{FF2B5EF4-FFF2-40B4-BE49-F238E27FC236}">
                <a16:creationId xmlns:a16="http://schemas.microsoft.com/office/drawing/2014/main" id="{430C9172-E2FC-45B1-9627-472EE86E5FE4}"/>
              </a:ext>
            </a:extLst>
          </p:cNvPr>
          <p:cNvPicPr>
            <a:picLocks noChangeAspect="1"/>
          </p:cNvPicPr>
          <p:nvPr/>
        </p:nvPicPr>
        <p:blipFill rotWithShape="1">
          <a:blip r:embed="rId3"/>
          <a:srcRect t="22044" r="57830" b="44883"/>
          <a:stretch/>
        </p:blipFill>
        <p:spPr>
          <a:xfrm>
            <a:off x="778446" y="622005"/>
            <a:ext cx="6639987" cy="2929269"/>
          </a:xfrm>
          <a:prstGeom prst="rect">
            <a:avLst/>
          </a:prstGeom>
        </p:spPr>
      </p:pic>
      <p:pic>
        <p:nvPicPr>
          <p:cNvPr id="10" name="Picture 9">
            <a:extLst>
              <a:ext uri="{FF2B5EF4-FFF2-40B4-BE49-F238E27FC236}">
                <a16:creationId xmlns:a16="http://schemas.microsoft.com/office/drawing/2014/main" id="{C576BE0A-A561-4D5E-BE5E-8237ABC37062}"/>
              </a:ext>
            </a:extLst>
          </p:cNvPr>
          <p:cNvPicPr>
            <a:picLocks noChangeAspect="1"/>
          </p:cNvPicPr>
          <p:nvPr/>
        </p:nvPicPr>
        <p:blipFill rotWithShape="1">
          <a:blip r:embed="rId3"/>
          <a:srcRect l="45261" t="56202" r="11047" b="19457"/>
          <a:stretch/>
        </p:blipFill>
        <p:spPr>
          <a:xfrm>
            <a:off x="3830338" y="3499491"/>
            <a:ext cx="7583214" cy="2376377"/>
          </a:xfrm>
          <a:prstGeom prst="rect">
            <a:avLst/>
          </a:prstGeom>
        </p:spPr>
      </p:pic>
      <p:sp>
        <p:nvSpPr>
          <p:cNvPr id="11" name="TextBox 10">
            <a:extLst>
              <a:ext uri="{FF2B5EF4-FFF2-40B4-BE49-F238E27FC236}">
                <a16:creationId xmlns:a16="http://schemas.microsoft.com/office/drawing/2014/main" id="{A165F042-962D-4A1A-81AC-03625D97A768}"/>
              </a:ext>
            </a:extLst>
          </p:cNvPr>
          <p:cNvSpPr txBox="1"/>
          <p:nvPr/>
        </p:nvSpPr>
        <p:spPr>
          <a:xfrm>
            <a:off x="9483992" y="576096"/>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406076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36F0-2C8F-41A6-AAB5-36740BA107B4}"/>
              </a:ext>
            </a:extLst>
          </p:cNvPr>
          <p:cNvSpPr>
            <a:spLocks noGrp="1"/>
          </p:cNvSpPr>
          <p:nvPr>
            <p:ph type="title"/>
          </p:nvPr>
        </p:nvSpPr>
        <p:spPr/>
        <p:txBody>
          <a:bodyPr/>
          <a:lstStyle/>
          <a:p>
            <a:r>
              <a:rPr lang="en-US" b="1" dirty="0"/>
              <a:t>A Comment on Comments</a:t>
            </a:r>
          </a:p>
        </p:txBody>
      </p:sp>
      <p:sp>
        <p:nvSpPr>
          <p:cNvPr id="4" name="Date Placeholder 3">
            <a:extLst>
              <a:ext uri="{FF2B5EF4-FFF2-40B4-BE49-F238E27FC236}">
                <a16:creationId xmlns:a16="http://schemas.microsoft.com/office/drawing/2014/main" id="{61C3919F-325C-42F8-8126-4591EAA83BAF}"/>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B457C28E-96EF-4F0C-B4EB-6ECAD957A153}"/>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Content Placeholder 8">
            <a:extLst>
              <a:ext uri="{FF2B5EF4-FFF2-40B4-BE49-F238E27FC236}">
                <a16:creationId xmlns:a16="http://schemas.microsoft.com/office/drawing/2014/main" id="{41FA80CB-FC83-4B9D-AE23-F03687F59842}"/>
              </a:ext>
            </a:extLst>
          </p:cNvPr>
          <p:cNvPicPr>
            <a:picLocks noGrp="1" noChangeAspect="1"/>
          </p:cNvPicPr>
          <p:nvPr>
            <p:ph idx="1"/>
          </p:nvPr>
        </p:nvPicPr>
        <p:blipFill rotWithShape="1">
          <a:blip r:embed="rId3"/>
          <a:srcRect l="1" t="13874" r="61208" b="69712"/>
          <a:stretch/>
        </p:blipFill>
        <p:spPr>
          <a:xfrm>
            <a:off x="1756573" y="2608028"/>
            <a:ext cx="7382103" cy="1757092"/>
          </a:xfrm>
          <a:prstGeom prst="rect">
            <a:avLst/>
          </a:prstGeom>
        </p:spPr>
      </p:pic>
      <p:sp>
        <p:nvSpPr>
          <p:cNvPr id="7" name="Content Placeholder 8">
            <a:extLst>
              <a:ext uri="{FF2B5EF4-FFF2-40B4-BE49-F238E27FC236}">
                <a16:creationId xmlns:a16="http://schemas.microsoft.com/office/drawing/2014/main" id="{8ACEECE6-A5D1-467F-99B5-7296D7390B07}"/>
              </a:ext>
            </a:extLst>
          </p:cNvPr>
          <p:cNvSpPr txBox="1">
            <a:spLocks/>
          </p:cNvSpPr>
          <p:nvPr/>
        </p:nvSpPr>
        <p:spPr>
          <a:xfrm>
            <a:off x="1391478" y="4572002"/>
            <a:ext cx="10031265" cy="13969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Comments are good, but too much of a good thing is bad. Pointing out the obvious is condescending</a:t>
            </a:r>
          </a:p>
          <a:p>
            <a:r>
              <a:rPr lang="en-US" sz="1800" dirty="0"/>
              <a:t>It’s confusing and/or annoying if the comments do not match what the code actually does</a:t>
            </a:r>
          </a:p>
          <a:p>
            <a:r>
              <a:rPr lang="en-US" sz="1800" dirty="0"/>
              <a:t>A convention is to put a space after the pound sign (I mean hashtag)</a:t>
            </a:r>
          </a:p>
        </p:txBody>
      </p:sp>
    </p:spTree>
    <p:extLst>
      <p:ext uri="{BB962C8B-B14F-4D97-AF65-F5344CB8AC3E}">
        <p14:creationId xmlns:p14="http://schemas.microsoft.com/office/powerpoint/2010/main" val="2815301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57460" y="982132"/>
            <a:ext cx="3039138" cy="1303867"/>
          </a:xfrm>
        </p:spPr>
        <p:txBody>
          <a:bodyPr>
            <a:normAutofit fontScale="90000"/>
          </a:bodyPr>
          <a:lstStyle/>
          <a:p>
            <a:r>
              <a:rPr lang="en-US" b="1" dirty="0"/>
              <a:t>Math with Python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Math works the way would expect it to (in version 3)</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35E785B6-7B14-4A7D-B925-6D9F95178C9A}"/>
              </a:ext>
            </a:extLst>
          </p:cNvPr>
          <p:cNvPicPr>
            <a:picLocks noChangeAspect="1"/>
          </p:cNvPicPr>
          <p:nvPr/>
        </p:nvPicPr>
        <p:blipFill rotWithShape="1">
          <a:blip r:embed="rId3"/>
          <a:srcRect t="6643" r="69101" b="49485"/>
          <a:stretch/>
        </p:blipFill>
        <p:spPr>
          <a:xfrm>
            <a:off x="778446" y="740417"/>
            <a:ext cx="6803454" cy="5433510"/>
          </a:xfrm>
          <a:prstGeom prst="rect">
            <a:avLst/>
          </a:prstGeom>
        </p:spPr>
      </p:pic>
      <p:pic>
        <p:nvPicPr>
          <p:cNvPr id="8" name="Picture 7">
            <a:extLst>
              <a:ext uri="{FF2B5EF4-FFF2-40B4-BE49-F238E27FC236}">
                <a16:creationId xmlns:a16="http://schemas.microsoft.com/office/drawing/2014/main" id="{27B0332F-40F6-4DD6-B886-3D93F937F3BF}"/>
              </a:ext>
            </a:extLst>
          </p:cNvPr>
          <p:cNvPicPr>
            <a:picLocks noChangeAspect="1"/>
          </p:cNvPicPr>
          <p:nvPr/>
        </p:nvPicPr>
        <p:blipFill rotWithShape="1">
          <a:blip r:embed="rId3"/>
          <a:srcRect l="45376" t="69502" r="51125" b="20817"/>
          <a:stretch/>
        </p:blipFill>
        <p:spPr>
          <a:xfrm>
            <a:off x="7877400" y="3321477"/>
            <a:ext cx="1495199" cy="1922797"/>
          </a:xfrm>
          <a:prstGeom prst="rect">
            <a:avLst/>
          </a:prstGeom>
        </p:spPr>
      </p:pic>
      <p:sp>
        <p:nvSpPr>
          <p:cNvPr id="9" name="TextBox 8">
            <a:extLst>
              <a:ext uri="{FF2B5EF4-FFF2-40B4-BE49-F238E27FC236}">
                <a16:creationId xmlns:a16="http://schemas.microsoft.com/office/drawing/2014/main" id="{194A9834-EA0F-41CE-9261-B8778823698A}"/>
              </a:ext>
            </a:extLst>
          </p:cNvPr>
          <p:cNvSpPr txBox="1"/>
          <p:nvPr/>
        </p:nvSpPr>
        <p:spPr>
          <a:xfrm>
            <a:off x="9477601" y="612800"/>
            <a:ext cx="2121093"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example_math.py</a:t>
            </a:r>
          </a:p>
        </p:txBody>
      </p:sp>
    </p:spTree>
    <p:extLst>
      <p:ext uri="{BB962C8B-B14F-4D97-AF65-F5344CB8AC3E}">
        <p14:creationId xmlns:p14="http://schemas.microsoft.com/office/powerpoint/2010/main" val="406076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57460" y="982132"/>
            <a:ext cx="3039138" cy="1303867"/>
          </a:xfrm>
        </p:spPr>
        <p:txBody>
          <a:bodyPr>
            <a:normAutofit fontScale="90000"/>
          </a:bodyPr>
          <a:lstStyle/>
          <a:p>
            <a:r>
              <a:rPr lang="en-US" b="1" dirty="0"/>
              <a:t>Variable Types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Python has four basic types (and a whole lot more)</a:t>
            </a:r>
          </a:p>
          <a:p>
            <a:pPr lvl="1"/>
            <a:r>
              <a:rPr lang="en-US" sz="1400" dirty="0"/>
              <a:t>Integers</a:t>
            </a:r>
          </a:p>
          <a:p>
            <a:pPr lvl="1"/>
            <a:r>
              <a:rPr lang="en-US" sz="1400" dirty="0"/>
              <a:t>Floats</a:t>
            </a:r>
          </a:p>
          <a:p>
            <a:pPr lvl="1"/>
            <a:r>
              <a:rPr lang="en-US" sz="1400" dirty="0"/>
              <a:t>Booleans</a:t>
            </a:r>
          </a:p>
          <a:p>
            <a:pPr lvl="1"/>
            <a:r>
              <a:rPr lang="en-US" sz="1400" dirty="0"/>
              <a:t>Strings</a:t>
            </a:r>
          </a:p>
          <a:p>
            <a:pPr lvl="1"/>
            <a:endParaRPr lang="en-US" sz="10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9" name="TextBox 8">
            <a:extLst>
              <a:ext uri="{FF2B5EF4-FFF2-40B4-BE49-F238E27FC236}">
                <a16:creationId xmlns:a16="http://schemas.microsoft.com/office/drawing/2014/main" id="{194A9834-EA0F-41CE-9261-B8778823698A}"/>
              </a:ext>
            </a:extLst>
          </p:cNvPr>
          <p:cNvSpPr txBox="1"/>
          <p:nvPr/>
        </p:nvSpPr>
        <p:spPr>
          <a:xfrm>
            <a:off x="9267706" y="612800"/>
            <a:ext cx="2172390"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example_types.py</a:t>
            </a:r>
          </a:p>
        </p:txBody>
      </p:sp>
      <p:pic>
        <p:nvPicPr>
          <p:cNvPr id="10" name="Picture 9">
            <a:extLst>
              <a:ext uri="{FF2B5EF4-FFF2-40B4-BE49-F238E27FC236}">
                <a16:creationId xmlns:a16="http://schemas.microsoft.com/office/drawing/2014/main" id="{772582D0-04D4-47DB-88A3-EB5F164C2E25}"/>
              </a:ext>
            </a:extLst>
          </p:cNvPr>
          <p:cNvPicPr>
            <a:picLocks noChangeAspect="1"/>
          </p:cNvPicPr>
          <p:nvPr/>
        </p:nvPicPr>
        <p:blipFill rotWithShape="1">
          <a:blip r:embed="rId3"/>
          <a:srcRect l="7555" t="6222" r="56564" b="31222"/>
          <a:stretch/>
        </p:blipFill>
        <p:spPr>
          <a:xfrm>
            <a:off x="778446" y="805070"/>
            <a:ext cx="6234147" cy="5258927"/>
          </a:xfrm>
          <a:prstGeom prst="rect">
            <a:avLst/>
          </a:prstGeom>
        </p:spPr>
      </p:pic>
    </p:spTree>
    <p:extLst>
      <p:ext uri="{BB962C8B-B14F-4D97-AF65-F5344CB8AC3E}">
        <p14:creationId xmlns:p14="http://schemas.microsoft.com/office/powerpoint/2010/main" val="228546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6543922" y="982132"/>
            <a:ext cx="4352675" cy="1303867"/>
          </a:xfrm>
        </p:spPr>
        <p:txBody>
          <a:bodyPr>
            <a:normAutofit fontScale="90000"/>
          </a:bodyPr>
          <a:lstStyle/>
          <a:p>
            <a:r>
              <a:rPr lang="en-US" b="1" dirty="0"/>
              <a:t>Assigning and Using Variables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6861976" y="2507369"/>
            <a:ext cx="4551577" cy="346163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You can save results to be used later. These locations you can save to are called “variables” because they can be changed (again, and again).</a:t>
            </a:r>
          </a:p>
          <a:p>
            <a:r>
              <a:rPr lang="en-US" sz="1800" dirty="0"/>
              <a:t>Values can be integers (whole numbers), real numbers (with decimal points), characters of text, and more</a:t>
            </a:r>
          </a:p>
          <a:p>
            <a:r>
              <a:rPr lang="en-US" sz="1800" dirty="0"/>
              <a:t>To see what value a variable has, just type in the variable. Or type in </a:t>
            </a:r>
            <a:r>
              <a:rPr lang="en-US" sz="1800" dirty="0">
                <a:latin typeface="Arial" panose="020B0604020202020204" pitchFamily="34" charset="0"/>
                <a:cs typeface="Arial" panose="020B0604020202020204" pitchFamily="34" charset="0"/>
              </a:rPr>
              <a:t>print(</a:t>
            </a:r>
            <a:r>
              <a:rPr lang="en-US" sz="1800" dirty="0"/>
              <a:t>&lt;variable&gt;</a:t>
            </a:r>
            <a:r>
              <a:rPr lang="en-US" sz="1800"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8" name="Picture 7">
            <a:extLst>
              <a:ext uri="{FF2B5EF4-FFF2-40B4-BE49-F238E27FC236}">
                <a16:creationId xmlns:a16="http://schemas.microsoft.com/office/drawing/2014/main" id="{FFEEB72F-B470-454B-8148-5725C57D4F3B}"/>
              </a:ext>
            </a:extLst>
          </p:cNvPr>
          <p:cNvPicPr>
            <a:picLocks noChangeAspect="1"/>
          </p:cNvPicPr>
          <p:nvPr/>
        </p:nvPicPr>
        <p:blipFill rotWithShape="1">
          <a:blip r:embed="rId3"/>
          <a:srcRect t="22029" r="85261" b="45971"/>
          <a:stretch/>
        </p:blipFill>
        <p:spPr>
          <a:xfrm>
            <a:off x="778447" y="731520"/>
            <a:ext cx="4551577" cy="5558562"/>
          </a:xfrm>
          <a:prstGeom prst="rect">
            <a:avLst/>
          </a:prstGeom>
        </p:spPr>
      </p:pic>
      <p:pic>
        <p:nvPicPr>
          <p:cNvPr id="9" name="Picture 8">
            <a:extLst>
              <a:ext uri="{FF2B5EF4-FFF2-40B4-BE49-F238E27FC236}">
                <a16:creationId xmlns:a16="http://schemas.microsoft.com/office/drawing/2014/main" id="{D2960FA3-8F03-46F0-8DED-1D4AD2272B3C}"/>
              </a:ext>
            </a:extLst>
          </p:cNvPr>
          <p:cNvPicPr>
            <a:picLocks noChangeAspect="1"/>
          </p:cNvPicPr>
          <p:nvPr/>
        </p:nvPicPr>
        <p:blipFill rotWithShape="1">
          <a:blip r:embed="rId3"/>
          <a:srcRect l="44544" t="61797" r="47957" b="17217"/>
          <a:stretch/>
        </p:blipFill>
        <p:spPr>
          <a:xfrm>
            <a:off x="4151875" y="2159707"/>
            <a:ext cx="2508698" cy="3948993"/>
          </a:xfrm>
          <a:prstGeom prst="rect">
            <a:avLst/>
          </a:prstGeom>
        </p:spPr>
      </p:pic>
      <p:sp>
        <p:nvSpPr>
          <p:cNvPr id="10" name="TextBox 9">
            <a:extLst>
              <a:ext uri="{FF2B5EF4-FFF2-40B4-BE49-F238E27FC236}">
                <a16:creationId xmlns:a16="http://schemas.microsoft.com/office/drawing/2014/main" id="{1AECF3E5-8552-4CB3-B8A6-BF6B556D79B8}"/>
              </a:ext>
            </a:extLst>
          </p:cNvPr>
          <p:cNvSpPr txBox="1"/>
          <p:nvPr/>
        </p:nvSpPr>
        <p:spPr>
          <a:xfrm>
            <a:off x="8992734" y="612800"/>
            <a:ext cx="2569934"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example_variables.py</a:t>
            </a:r>
          </a:p>
        </p:txBody>
      </p:sp>
    </p:spTree>
    <p:extLst>
      <p:ext uri="{BB962C8B-B14F-4D97-AF65-F5344CB8AC3E}">
        <p14:creationId xmlns:p14="http://schemas.microsoft.com/office/powerpoint/2010/main" val="4060765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361E-254D-4CAA-9DEA-D96E4AA1BC70}"/>
              </a:ext>
            </a:extLst>
          </p:cNvPr>
          <p:cNvSpPr>
            <a:spLocks noGrp="1"/>
          </p:cNvSpPr>
          <p:nvPr>
            <p:ph type="title"/>
          </p:nvPr>
        </p:nvSpPr>
        <p:spPr/>
        <p:txBody>
          <a:bodyPr/>
          <a:lstStyle/>
          <a:p>
            <a:r>
              <a:rPr lang="en-US" b="1" dirty="0"/>
              <a:t>Helpful Hints on Assigning Values</a:t>
            </a:r>
          </a:p>
        </p:txBody>
      </p:sp>
      <p:sp>
        <p:nvSpPr>
          <p:cNvPr id="3" name="Content Placeholder 2">
            <a:extLst>
              <a:ext uri="{FF2B5EF4-FFF2-40B4-BE49-F238E27FC236}">
                <a16:creationId xmlns:a16="http://schemas.microsoft.com/office/drawing/2014/main" id="{0D889F7C-4539-4A62-AF7F-6419C6938C97}"/>
              </a:ext>
            </a:extLst>
          </p:cNvPr>
          <p:cNvSpPr>
            <a:spLocks noGrp="1"/>
          </p:cNvSpPr>
          <p:nvPr>
            <p:ph idx="1"/>
          </p:nvPr>
        </p:nvSpPr>
        <p:spPr/>
        <p:txBody>
          <a:bodyPr>
            <a:normAutofit/>
          </a:bodyPr>
          <a:lstStyle/>
          <a:p>
            <a:r>
              <a:rPr lang="en-US" dirty="0"/>
              <a:t>The names we assign the results to are called “variables”</a:t>
            </a:r>
          </a:p>
          <a:p>
            <a:pPr lvl="1"/>
            <a:r>
              <a:rPr lang="en-US" dirty="0"/>
              <a:t>They don’t have to be a single letter. </a:t>
            </a:r>
          </a:p>
          <a:p>
            <a:pPr lvl="2"/>
            <a:r>
              <a:rPr lang="en-US" dirty="0"/>
              <a:t>Mathematicians, statisticians, and programmers like using short names.</a:t>
            </a:r>
          </a:p>
          <a:p>
            <a:pPr lvl="1"/>
            <a:r>
              <a:rPr lang="en-US" dirty="0"/>
              <a:t>You can make the name almost as long as you want.</a:t>
            </a:r>
          </a:p>
          <a:p>
            <a:pPr lvl="1"/>
            <a:r>
              <a:rPr lang="en-US" dirty="0"/>
              <a:t>You can use uppercase and lower case letters, digits, and a special characters “_” (as long as you start with a letter) </a:t>
            </a:r>
          </a:p>
        </p:txBody>
      </p:sp>
      <p:sp>
        <p:nvSpPr>
          <p:cNvPr id="4" name="Date Placeholder 3">
            <a:extLst>
              <a:ext uri="{FF2B5EF4-FFF2-40B4-BE49-F238E27FC236}">
                <a16:creationId xmlns:a16="http://schemas.microsoft.com/office/drawing/2014/main" id="{AE1D483E-7258-4132-92FD-8EB999349DB3}"/>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EC994E44-4690-4C6C-AA57-88EBDE994262}"/>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21385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CA57-D90D-4310-A135-018602FA763C}"/>
              </a:ext>
            </a:extLst>
          </p:cNvPr>
          <p:cNvSpPr>
            <a:spLocks noGrp="1"/>
          </p:cNvSpPr>
          <p:nvPr>
            <p:ph type="title"/>
          </p:nvPr>
        </p:nvSpPr>
        <p:spPr/>
        <p:txBody>
          <a:bodyPr/>
          <a:lstStyle/>
          <a:p>
            <a:r>
              <a:rPr lang="en-US" b="1" dirty="0"/>
              <a:t>About Naming  - Conventions</a:t>
            </a:r>
          </a:p>
        </p:txBody>
      </p:sp>
      <p:sp>
        <p:nvSpPr>
          <p:cNvPr id="3" name="Content Placeholder 2">
            <a:extLst>
              <a:ext uri="{FF2B5EF4-FFF2-40B4-BE49-F238E27FC236}">
                <a16:creationId xmlns:a16="http://schemas.microsoft.com/office/drawing/2014/main" id="{1B4B4E1D-7440-4ECB-9916-32C7C54379B6}"/>
              </a:ext>
            </a:extLst>
          </p:cNvPr>
          <p:cNvSpPr>
            <a:spLocks noGrp="1"/>
          </p:cNvSpPr>
          <p:nvPr>
            <p:ph idx="1"/>
          </p:nvPr>
        </p:nvSpPr>
        <p:spPr/>
        <p:txBody>
          <a:bodyPr>
            <a:normAutofit lnSpcReduction="10000"/>
          </a:bodyPr>
          <a:lstStyle/>
          <a:p>
            <a:r>
              <a:rPr lang="en-US" dirty="0"/>
              <a:t>Although an uppercase letter is different than a lowercase one, which makes  “Apple” different than “apple,” most people don’t remember the distinction.</a:t>
            </a:r>
          </a:p>
          <a:p>
            <a:pPr lvl="1"/>
            <a:r>
              <a:rPr lang="en-US" dirty="0"/>
              <a:t>So do not make variables that differ only by upper vs lower case </a:t>
            </a:r>
          </a:p>
          <a:p>
            <a:r>
              <a:rPr lang="en-US" dirty="0"/>
              <a:t>Sometimes it is handy to have a name that consists of two words. For example, I would like to use “Joe </a:t>
            </a:r>
            <a:r>
              <a:rPr lang="en-US" dirty="0" err="1"/>
              <a:t>Cursio</a:t>
            </a:r>
            <a:r>
              <a:rPr lang="en-US" dirty="0"/>
              <a:t>” but the space makes this look like two different variables because it is two words. So instead…</a:t>
            </a:r>
          </a:p>
          <a:p>
            <a:pPr lvl="1"/>
            <a:r>
              <a:rPr lang="en-US" dirty="0"/>
              <a:t>Try “</a:t>
            </a:r>
            <a:r>
              <a:rPr lang="en-US" dirty="0" err="1"/>
              <a:t>joeCursio</a:t>
            </a:r>
            <a:r>
              <a:rPr lang="en-US" dirty="0"/>
              <a:t>”		use uppercase letter to separate words </a:t>
            </a:r>
            <a:r>
              <a:rPr lang="en-US" i="1" dirty="0"/>
              <a:t>called camel case  </a:t>
            </a:r>
          </a:p>
          <a:p>
            <a:pPr lvl="1"/>
            <a:r>
              <a:rPr lang="en-US" dirty="0"/>
              <a:t>Try “</a:t>
            </a:r>
            <a:r>
              <a:rPr lang="en-US" dirty="0" err="1"/>
              <a:t>joe_cursio</a:t>
            </a:r>
            <a:r>
              <a:rPr lang="en-US" dirty="0"/>
              <a:t>”		use an underscore to separate the words</a:t>
            </a:r>
          </a:p>
        </p:txBody>
      </p:sp>
      <p:sp>
        <p:nvSpPr>
          <p:cNvPr id="4" name="Date Placeholder 3">
            <a:extLst>
              <a:ext uri="{FF2B5EF4-FFF2-40B4-BE49-F238E27FC236}">
                <a16:creationId xmlns:a16="http://schemas.microsoft.com/office/drawing/2014/main" id="{49D5437A-518B-43A4-B886-F4144836270F}"/>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EBCF331A-DDA1-4C6F-A0A5-4B39AB760ACF}"/>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62536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519654" y="982132"/>
            <a:ext cx="3376943" cy="1303867"/>
          </a:xfrm>
        </p:spPr>
        <p:txBody>
          <a:bodyPr/>
          <a:lstStyle/>
          <a:p>
            <a:r>
              <a:rPr lang="en-US" b="1" dirty="0"/>
              <a:t>If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pic>
        <p:nvPicPr>
          <p:cNvPr id="9" name="Content Placeholder 8">
            <a:extLst>
              <a:ext uri="{FF2B5EF4-FFF2-40B4-BE49-F238E27FC236}">
                <a16:creationId xmlns:a16="http://schemas.microsoft.com/office/drawing/2014/main" id="{E8964764-0B36-4707-BA22-B866E5AF8AD5}"/>
              </a:ext>
            </a:extLst>
          </p:cNvPr>
          <p:cNvPicPr>
            <a:picLocks noGrp="1" noChangeAspect="1"/>
          </p:cNvPicPr>
          <p:nvPr>
            <p:ph idx="1"/>
          </p:nvPr>
        </p:nvPicPr>
        <p:blipFill rotWithShape="1">
          <a:blip r:embed="rId3"/>
          <a:srcRect t="21664" r="63755" b="44572"/>
          <a:stretch/>
        </p:blipFill>
        <p:spPr>
          <a:xfrm>
            <a:off x="800365" y="2153355"/>
            <a:ext cx="7160046" cy="3751893"/>
          </a:xfrm>
          <a:prstGeom prst="rect">
            <a:avLst/>
          </a:prstGeom>
        </p:spPr>
      </p:pic>
      <p:sp>
        <p:nvSpPr>
          <p:cNvPr id="8" name="TextBox 7">
            <a:extLst>
              <a:ext uri="{FF2B5EF4-FFF2-40B4-BE49-F238E27FC236}">
                <a16:creationId xmlns:a16="http://schemas.microsoft.com/office/drawing/2014/main" id="{57E201A4-ABCF-4C74-B2F0-8AE6ED5B6500}"/>
              </a:ext>
            </a:extLst>
          </p:cNvPr>
          <p:cNvSpPr txBox="1"/>
          <p:nvPr/>
        </p:nvSpPr>
        <p:spPr>
          <a:xfrm>
            <a:off x="9881049" y="612800"/>
            <a:ext cx="1710725"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example_if.py</a:t>
            </a:r>
          </a:p>
        </p:txBody>
      </p:sp>
    </p:spTree>
    <p:extLst>
      <p:ext uri="{BB962C8B-B14F-4D97-AF65-F5344CB8AC3E}">
        <p14:creationId xmlns:p14="http://schemas.microsoft.com/office/powerpoint/2010/main" val="406076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3" y="2454965"/>
            <a:ext cx="4305239" cy="3793433"/>
          </a:xfrm>
        </p:spPr>
        <p:txBody>
          <a:bodyPr>
            <a:normAutofit/>
          </a:bodyPr>
          <a:lstStyle/>
          <a:p>
            <a:r>
              <a:rPr lang="en-US" dirty="0"/>
              <a:t>TBD</a:t>
            </a:r>
            <a:endParaRPr lang="en-US" sz="1800" dirty="0">
              <a:solidFill>
                <a:srgbClr val="262626"/>
              </a:solidFill>
            </a:endParaRPr>
          </a:p>
        </p:txBody>
      </p:sp>
      <p:pic>
        <p:nvPicPr>
          <p:cNvPr id="14" name="Content Placeholder 10" descr="A drawing of a person&#10;&#10;Description generated with high confidence">
            <a:extLst>
              <a:ext uri="{FF2B5EF4-FFF2-40B4-BE49-F238E27FC236}">
                <a16:creationId xmlns:a16="http://schemas.microsoft.com/office/drawing/2014/main" id="{1F586642-0179-4CC1-913E-F01B12BEFAFA}"/>
              </a:ext>
            </a:extLst>
          </p:cNvPr>
          <p:cNvPicPr>
            <a:picLocks noChangeAspect="1"/>
          </p:cNvPicPr>
          <p:nvPr/>
        </p:nvPicPr>
        <p:blipFill>
          <a:blip r:embed="rId2"/>
          <a:stretch>
            <a:fillRect/>
          </a:stretch>
        </p:blipFill>
        <p:spPr>
          <a:xfrm>
            <a:off x="6424448" y="609602"/>
            <a:ext cx="4120964" cy="5587749"/>
          </a:xfrm>
          <a:prstGeom prst="rect">
            <a:avLst/>
          </a:prstGeom>
        </p:spPr>
      </p:pic>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3/1/2020</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372459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803714" y="982132"/>
            <a:ext cx="3092883" cy="1303867"/>
          </a:xfrm>
        </p:spPr>
        <p:txBody>
          <a:bodyPr>
            <a:normAutofit fontScale="90000"/>
          </a:bodyPr>
          <a:lstStyle/>
          <a:p>
            <a:r>
              <a:rPr lang="en-US" b="1" dirty="0"/>
              <a:t>If…else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pic>
        <p:nvPicPr>
          <p:cNvPr id="6" name="Picture 5">
            <a:extLst>
              <a:ext uri="{FF2B5EF4-FFF2-40B4-BE49-F238E27FC236}">
                <a16:creationId xmlns:a16="http://schemas.microsoft.com/office/drawing/2014/main" id="{FDE993A7-ED55-45D7-B458-94ABF5DE9A43}"/>
              </a:ext>
            </a:extLst>
          </p:cNvPr>
          <p:cNvPicPr>
            <a:picLocks noChangeAspect="1"/>
          </p:cNvPicPr>
          <p:nvPr/>
        </p:nvPicPr>
        <p:blipFill rotWithShape="1">
          <a:blip r:embed="rId3"/>
          <a:srcRect l="160" t="23814" r="77381" b="58601"/>
          <a:stretch/>
        </p:blipFill>
        <p:spPr>
          <a:xfrm>
            <a:off x="813281" y="2728739"/>
            <a:ext cx="7145905" cy="3147129"/>
          </a:xfrm>
          <a:prstGeom prst="rect">
            <a:avLst/>
          </a:prstGeom>
        </p:spPr>
      </p:pic>
      <p:sp>
        <p:nvSpPr>
          <p:cNvPr id="8" name="TextBox 7">
            <a:extLst>
              <a:ext uri="{FF2B5EF4-FFF2-40B4-BE49-F238E27FC236}">
                <a16:creationId xmlns:a16="http://schemas.microsoft.com/office/drawing/2014/main" id="{D8CF8FAB-E22C-41C7-B02A-416194107154}"/>
              </a:ext>
            </a:extLst>
          </p:cNvPr>
          <p:cNvSpPr txBox="1"/>
          <p:nvPr/>
        </p:nvSpPr>
        <p:spPr>
          <a:xfrm>
            <a:off x="9464040" y="609600"/>
            <a:ext cx="2215801"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example_ifelse.py</a:t>
            </a:r>
          </a:p>
        </p:txBody>
      </p:sp>
    </p:spTree>
    <p:extLst>
      <p:ext uri="{BB962C8B-B14F-4D97-AF65-F5344CB8AC3E}">
        <p14:creationId xmlns:p14="http://schemas.microsoft.com/office/powerpoint/2010/main" val="269956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6431280" y="982132"/>
            <a:ext cx="4465318" cy="1303867"/>
          </a:xfrm>
        </p:spPr>
        <p:txBody>
          <a:bodyPr>
            <a:normAutofit fontScale="90000"/>
          </a:bodyPr>
          <a:lstStyle/>
          <a:p>
            <a:r>
              <a:rPr lang="en-US" b="1" dirty="0"/>
              <a:t>If…</a:t>
            </a:r>
            <a:r>
              <a:rPr lang="en-US" b="1" dirty="0" err="1"/>
              <a:t>elif</a:t>
            </a:r>
            <a:r>
              <a:rPr lang="en-US" b="1" dirty="0"/>
              <a:t>..else Statement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1C9092A4-34F7-4B4A-9677-8A18CCE5EBA2}"/>
              </a:ext>
            </a:extLst>
          </p:cNvPr>
          <p:cNvPicPr>
            <a:picLocks noChangeAspect="1"/>
          </p:cNvPicPr>
          <p:nvPr/>
        </p:nvPicPr>
        <p:blipFill rotWithShape="1">
          <a:blip r:embed="rId3"/>
          <a:srcRect t="25888" r="60375" b="16766"/>
          <a:stretch/>
        </p:blipFill>
        <p:spPr>
          <a:xfrm>
            <a:off x="778446" y="982131"/>
            <a:ext cx="6292913" cy="5122781"/>
          </a:xfrm>
          <a:prstGeom prst="rect">
            <a:avLst/>
          </a:prstGeom>
        </p:spPr>
      </p:pic>
      <p:sp>
        <p:nvSpPr>
          <p:cNvPr id="8" name="TextBox 7">
            <a:extLst>
              <a:ext uri="{FF2B5EF4-FFF2-40B4-BE49-F238E27FC236}">
                <a16:creationId xmlns:a16="http://schemas.microsoft.com/office/drawing/2014/main" id="{C6361685-4E71-4428-B75A-05F5B891C8C3}"/>
              </a:ext>
            </a:extLst>
          </p:cNvPr>
          <p:cNvSpPr txBox="1"/>
          <p:nvPr/>
        </p:nvSpPr>
        <p:spPr>
          <a:xfrm>
            <a:off x="9115063" y="576096"/>
            <a:ext cx="2961865" cy="369332"/>
          </a:xfrm>
          <a:prstGeom prst="rect">
            <a:avLst/>
          </a:prstGeom>
          <a:noFill/>
        </p:spPr>
        <p:txBody>
          <a:bodyPr wrap="square" rtlCol="0">
            <a:spAutoFit/>
          </a:bodyPr>
          <a:lstStyle/>
          <a:p>
            <a:r>
              <a:rPr lang="en-US" b="1" dirty="0">
                <a:highlight>
                  <a:srgbClr val="FFFF00"/>
                </a:highlight>
                <a:latin typeface="Arial" panose="020B0604020202020204" pitchFamily="34" charset="0"/>
                <a:cs typeface="Arial" panose="020B0604020202020204" pitchFamily="34" charset="0"/>
              </a:rPr>
              <a:t>example_ifelifelse.py</a:t>
            </a:r>
          </a:p>
        </p:txBody>
      </p:sp>
    </p:spTree>
    <p:extLst>
      <p:ext uri="{BB962C8B-B14F-4D97-AF65-F5344CB8AC3E}">
        <p14:creationId xmlns:p14="http://schemas.microsoft.com/office/powerpoint/2010/main" val="269956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752114" y="982132"/>
            <a:ext cx="2144483" cy="1303867"/>
          </a:xfrm>
        </p:spPr>
        <p:txBody>
          <a:bodyPr>
            <a:normAutofit fontScale="90000"/>
          </a:bodyPr>
          <a:lstStyle/>
          <a:p>
            <a:r>
              <a:rPr lang="en-US" b="1" dirty="0"/>
              <a:t>While Loop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224157" y="2507369"/>
            <a:ext cx="3189396"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While some condition is true, everything that is indented gets repeated.</a:t>
            </a:r>
          </a:p>
          <a:p>
            <a:r>
              <a:rPr lang="en-US" sz="1800" dirty="0"/>
              <a:t>If you don’t change something, maybe the condition will be true forever. If that happens, then hit &lt;CNTL&gt;&lt;c&gt;</a:t>
            </a:r>
          </a:p>
          <a:p>
            <a:r>
              <a:rPr lang="en-US" sz="1800" dirty="0"/>
              <a:t>You can easily make a mistake and not change the condition</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D7FFC26F-4CED-48B9-B249-4F59953F4406}"/>
              </a:ext>
            </a:extLst>
          </p:cNvPr>
          <p:cNvPicPr>
            <a:picLocks noChangeAspect="1"/>
          </p:cNvPicPr>
          <p:nvPr/>
        </p:nvPicPr>
        <p:blipFill rotWithShape="1">
          <a:blip r:embed="rId3"/>
          <a:srcRect t="23889" r="60759" b="26666"/>
          <a:stretch/>
        </p:blipFill>
        <p:spPr>
          <a:xfrm>
            <a:off x="778447" y="664028"/>
            <a:ext cx="7484864" cy="5304972"/>
          </a:xfrm>
          <a:prstGeom prst="rect">
            <a:avLst/>
          </a:prstGeom>
        </p:spPr>
      </p:pic>
      <p:sp>
        <p:nvSpPr>
          <p:cNvPr id="8" name="TextBox 7">
            <a:extLst>
              <a:ext uri="{FF2B5EF4-FFF2-40B4-BE49-F238E27FC236}">
                <a16:creationId xmlns:a16="http://schemas.microsoft.com/office/drawing/2014/main" id="{E06BD8B1-2AB2-48B7-980C-4937F0E6057A}"/>
              </a:ext>
            </a:extLst>
          </p:cNvPr>
          <p:cNvSpPr txBox="1"/>
          <p:nvPr/>
        </p:nvSpPr>
        <p:spPr>
          <a:xfrm>
            <a:off x="9477601" y="590450"/>
            <a:ext cx="2146742"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example_while.py</a:t>
            </a:r>
          </a:p>
        </p:txBody>
      </p:sp>
    </p:spTree>
    <p:extLst>
      <p:ext uri="{BB962C8B-B14F-4D97-AF65-F5344CB8AC3E}">
        <p14:creationId xmlns:p14="http://schemas.microsoft.com/office/powerpoint/2010/main" val="4060765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For Loop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D30E517D-E38B-46BF-AAD0-39F8DB5B1730}"/>
              </a:ext>
            </a:extLst>
          </p:cNvPr>
          <p:cNvSpPr txBox="1"/>
          <p:nvPr/>
        </p:nvSpPr>
        <p:spPr>
          <a:xfrm>
            <a:off x="9477601" y="584663"/>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4060765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218024" y="982132"/>
            <a:ext cx="2678573" cy="1303867"/>
          </a:xfrm>
        </p:spPr>
        <p:txBody>
          <a:bodyPr/>
          <a:lstStyle/>
          <a:p>
            <a:r>
              <a:rPr lang="en-US" b="1" dirty="0"/>
              <a:t>Functions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8" name="Picture 7">
            <a:extLst>
              <a:ext uri="{FF2B5EF4-FFF2-40B4-BE49-F238E27FC236}">
                <a16:creationId xmlns:a16="http://schemas.microsoft.com/office/drawing/2014/main" id="{E1F2914F-D85E-420E-B163-FEB577807AE3}"/>
              </a:ext>
            </a:extLst>
          </p:cNvPr>
          <p:cNvPicPr>
            <a:picLocks noChangeAspect="1"/>
          </p:cNvPicPr>
          <p:nvPr/>
        </p:nvPicPr>
        <p:blipFill rotWithShape="1">
          <a:blip r:embed="rId3"/>
          <a:srcRect t="27595" r="64067" b="50000"/>
          <a:stretch/>
        </p:blipFill>
        <p:spPr>
          <a:xfrm>
            <a:off x="809174" y="2453833"/>
            <a:ext cx="7227437" cy="2534855"/>
          </a:xfrm>
          <a:prstGeom prst="rect">
            <a:avLst/>
          </a:prstGeom>
        </p:spPr>
      </p:pic>
      <p:sp>
        <p:nvSpPr>
          <p:cNvPr id="9" name="TextBox 8">
            <a:extLst>
              <a:ext uri="{FF2B5EF4-FFF2-40B4-BE49-F238E27FC236}">
                <a16:creationId xmlns:a16="http://schemas.microsoft.com/office/drawing/2014/main" id="{6D43AEDD-1740-46E8-9E98-FF796FB9237F}"/>
              </a:ext>
            </a:extLst>
          </p:cNvPr>
          <p:cNvSpPr txBox="1"/>
          <p:nvPr/>
        </p:nvSpPr>
        <p:spPr>
          <a:xfrm>
            <a:off x="9113818" y="653986"/>
            <a:ext cx="2480166"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example_function.py</a:t>
            </a:r>
          </a:p>
        </p:txBody>
      </p:sp>
    </p:spTree>
    <p:extLst>
      <p:ext uri="{BB962C8B-B14F-4D97-AF65-F5344CB8AC3E}">
        <p14:creationId xmlns:p14="http://schemas.microsoft.com/office/powerpoint/2010/main" val="3127039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7924769" y="982132"/>
            <a:ext cx="3376942" cy="1303867"/>
          </a:xfrm>
        </p:spPr>
        <p:txBody>
          <a:bodyPr>
            <a:normAutofit fontScale="90000"/>
          </a:bodyPr>
          <a:lstStyle/>
          <a:p>
            <a:r>
              <a:rPr lang="en-US" b="1" dirty="0"/>
              <a:t>Function Parameters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380071" y="2507369"/>
            <a:ext cx="303348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D044E25D-C366-46AE-BFAA-E8DB2533855C}"/>
              </a:ext>
            </a:extLst>
          </p:cNvPr>
          <p:cNvPicPr>
            <a:picLocks noChangeAspect="1"/>
          </p:cNvPicPr>
          <p:nvPr/>
        </p:nvPicPr>
        <p:blipFill rotWithShape="1">
          <a:blip r:embed="rId3"/>
          <a:srcRect t="28438" r="55949" b="23167"/>
          <a:stretch/>
        </p:blipFill>
        <p:spPr>
          <a:xfrm>
            <a:off x="765417" y="1360026"/>
            <a:ext cx="7307469" cy="4515842"/>
          </a:xfrm>
          <a:prstGeom prst="rect">
            <a:avLst/>
          </a:prstGeom>
        </p:spPr>
      </p:pic>
      <p:sp>
        <p:nvSpPr>
          <p:cNvPr id="8" name="TextBox 7">
            <a:extLst>
              <a:ext uri="{FF2B5EF4-FFF2-40B4-BE49-F238E27FC236}">
                <a16:creationId xmlns:a16="http://schemas.microsoft.com/office/drawing/2014/main" id="{00F0EACF-CFBB-4EAC-83EF-3AEFEB464771}"/>
              </a:ext>
            </a:extLst>
          </p:cNvPr>
          <p:cNvSpPr txBox="1"/>
          <p:nvPr/>
        </p:nvSpPr>
        <p:spPr>
          <a:xfrm>
            <a:off x="7803074" y="608942"/>
            <a:ext cx="3852337"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example_function_parameters.py</a:t>
            </a:r>
          </a:p>
        </p:txBody>
      </p:sp>
    </p:spTree>
    <p:extLst>
      <p:ext uri="{BB962C8B-B14F-4D97-AF65-F5344CB8AC3E}">
        <p14:creationId xmlns:p14="http://schemas.microsoft.com/office/powerpoint/2010/main" val="3756760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2343873" y="982132"/>
            <a:ext cx="8552725" cy="1303867"/>
          </a:xfrm>
        </p:spPr>
        <p:txBody>
          <a:bodyPr>
            <a:normAutofit/>
          </a:bodyPr>
          <a:lstStyle/>
          <a:p>
            <a:r>
              <a:rPr lang="en-US" b="1" dirty="0"/>
              <a:t>Function Parameter Defaults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553565" y="2507369"/>
            <a:ext cx="2859988"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5CCF7FF3-33B1-42C2-BF8D-6787A900A0B2}"/>
              </a:ext>
            </a:extLst>
          </p:cNvPr>
          <p:cNvPicPr>
            <a:picLocks noChangeAspect="1"/>
          </p:cNvPicPr>
          <p:nvPr/>
        </p:nvPicPr>
        <p:blipFill rotWithShape="1">
          <a:blip r:embed="rId3"/>
          <a:srcRect t="27511" r="58988" b="40506"/>
          <a:stretch/>
        </p:blipFill>
        <p:spPr>
          <a:xfrm>
            <a:off x="778447" y="2441184"/>
            <a:ext cx="7140022" cy="3132026"/>
          </a:xfrm>
          <a:prstGeom prst="rect">
            <a:avLst/>
          </a:prstGeom>
        </p:spPr>
      </p:pic>
      <p:sp>
        <p:nvSpPr>
          <p:cNvPr id="8" name="TextBox 7">
            <a:extLst>
              <a:ext uri="{FF2B5EF4-FFF2-40B4-BE49-F238E27FC236}">
                <a16:creationId xmlns:a16="http://schemas.microsoft.com/office/drawing/2014/main" id="{E7DD68B7-8F4E-47DD-970F-1080C4341167}"/>
              </a:ext>
            </a:extLst>
          </p:cNvPr>
          <p:cNvSpPr txBox="1"/>
          <p:nvPr/>
        </p:nvSpPr>
        <p:spPr>
          <a:xfrm>
            <a:off x="7918469" y="609600"/>
            <a:ext cx="3698448"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example_default_parameters.py</a:t>
            </a:r>
          </a:p>
        </p:txBody>
      </p:sp>
    </p:spTree>
    <p:extLst>
      <p:ext uri="{BB962C8B-B14F-4D97-AF65-F5344CB8AC3E}">
        <p14:creationId xmlns:p14="http://schemas.microsoft.com/office/powerpoint/2010/main" val="228137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Global and Local Variables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Tree>
    <p:extLst>
      <p:ext uri="{BB962C8B-B14F-4D97-AF65-F5344CB8AC3E}">
        <p14:creationId xmlns:p14="http://schemas.microsoft.com/office/powerpoint/2010/main" val="3056159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Installing Modules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Tree>
    <p:extLst>
      <p:ext uri="{BB962C8B-B14F-4D97-AF65-F5344CB8AC3E}">
        <p14:creationId xmlns:p14="http://schemas.microsoft.com/office/powerpoint/2010/main" val="3056159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normAutofit fontScale="90000"/>
          </a:bodyPr>
          <a:lstStyle/>
          <a:p>
            <a:r>
              <a:rPr lang="en-US" b="1" dirty="0"/>
              <a:t>How To Download and Install using pip</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Tree>
    <p:extLst>
      <p:ext uri="{BB962C8B-B14F-4D97-AF65-F5344CB8AC3E}">
        <p14:creationId xmlns:p14="http://schemas.microsoft.com/office/powerpoint/2010/main" val="305615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C55908-6D21-4084-8EE1-7671E9B06F04}"/>
              </a:ext>
            </a:extLst>
          </p:cNvPr>
          <p:cNvSpPr/>
          <p:nvPr/>
        </p:nvSpPr>
        <p:spPr>
          <a:xfrm>
            <a:off x="4008330" y="1597069"/>
            <a:ext cx="7041300" cy="187890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19082-AC21-41C5-A746-05F16C72AB46}"/>
              </a:ext>
            </a:extLst>
          </p:cNvPr>
          <p:cNvSpPr>
            <a:spLocks noGrp="1"/>
          </p:cNvSpPr>
          <p:nvPr>
            <p:ph type="title"/>
          </p:nvPr>
        </p:nvSpPr>
        <p:spPr>
          <a:xfrm>
            <a:off x="877927" y="696986"/>
            <a:ext cx="2835464" cy="1254868"/>
          </a:xfrm>
        </p:spPr>
        <p:txBody>
          <a:bodyPr anchor="b">
            <a:normAutofit/>
          </a:bodyPr>
          <a:lstStyle/>
          <a:p>
            <a:r>
              <a:rPr lang="en-US" sz="2800" dirty="0">
                <a:solidFill>
                  <a:srgbClr val="262626"/>
                </a:solidFill>
              </a:rPr>
              <a:t>A Word from Our Sponsors</a:t>
            </a:r>
          </a:p>
        </p:txBody>
      </p:sp>
      <p:sp>
        <p:nvSpPr>
          <p:cNvPr id="16" name="Content Placeholder 15">
            <a:extLst>
              <a:ext uri="{FF2B5EF4-FFF2-40B4-BE49-F238E27FC236}">
                <a16:creationId xmlns:a16="http://schemas.microsoft.com/office/drawing/2014/main" id="{D0B95D50-4925-46A2-B984-09942738039D}"/>
              </a:ext>
            </a:extLst>
          </p:cNvPr>
          <p:cNvSpPr>
            <a:spLocks noGrp="1"/>
          </p:cNvSpPr>
          <p:nvPr>
            <p:ph idx="1"/>
          </p:nvPr>
        </p:nvSpPr>
        <p:spPr>
          <a:xfrm>
            <a:off x="604964" y="2392471"/>
            <a:ext cx="3552006" cy="3855927"/>
          </a:xfrm>
        </p:spPr>
        <p:txBody>
          <a:bodyPr>
            <a:normAutofit/>
          </a:bodyPr>
          <a:lstStyle/>
          <a:p>
            <a:r>
              <a:rPr lang="en-US" dirty="0"/>
              <a:t>Benedictine University offers classes.</a:t>
            </a:r>
          </a:p>
          <a:p>
            <a:r>
              <a:rPr lang="en-US" sz="1800" dirty="0">
                <a:solidFill>
                  <a:srgbClr val="262626"/>
                </a:solidFill>
              </a:rPr>
              <a:t>Talk to me </a:t>
            </a:r>
          </a:p>
          <a:p>
            <a:r>
              <a:rPr lang="en-US" sz="1800" dirty="0">
                <a:solidFill>
                  <a:srgbClr val="262626"/>
                </a:solidFill>
              </a:rPr>
              <a:t>See </a:t>
            </a:r>
            <a:r>
              <a:rPr lang="en-US" sz="1800" dirty="0">
                <a:solidFill>
                  <a:srgbClr val="262626"/>
                </a:solidFill>
                <a:hlinkClick r:id="rId2"/>
              </a:rPr>
              <a:t>www.ben.edu</a:t>
            </a:r>
            <a:r>
              <a:rPr lang="en-US" sz="1800" dirty="0">
                <a:solidFill>
                  <a:srgbClr val="262626"/>
                </a:solidFill>
              </a:rPr>
              <a:t> for more information</a:t>
            </a:r>
          </a:p>
        </p:txBody>
      </p:sp>
      <p:sp>
        <p:nvSpPr>
          <p:cNvPr id="4" name="Date Placeholder 3">
            <a:extLst>
              <a:ext uri="{FF2B5EF4-FFF2-40B4-BE49-F238E27FC236}">
                <a16:creationId xmlns:a16="http://schemas.microsoft.com/office/drawing/2014/main" id="{9264FDF0-7975-4C1E-8BFF-49D2B27E2625}"/>
              </a:ext>
            </a:extLst>
          </p:cNvPr>
          <p:cNvSpPr>
            <a:spLocks noGrp="1"/>
          </p:cNvSpPr>
          <p:nvPr>
            <p:ph type="dt" sz="half" idx="10"/>
          </p:nvPr>
        </p:nvSpPr>
        <p:spPr>
          <a:xfrm>
            <a:off x="9373230" y="6379383"/>
            <a:ext cx="1600200" cy="279400"/>
          </a:xfrm>
        </p:spPr>
        <p:txBody>
          <a:bodyPr>
            <a:normAutofit/>
          </a:bodyPr>
          <a:lstStyle/>
          <a:p>
            <a:pPr>
              <a:spcAft>
                <a:spcPts val="600"/>
              </a:spcAft>
            </a:pPr>
            <a:fld id="{956F7EA2-195F-45D4-B345-A490C46F0F3B}" type="datetime1">
              <a:rPr lang="en-US" smtClean="0"/>
              <a:pPr>
                <a:spcAft>
                  <a:spcPts val="600"/>
                </a:spcAft>
              </a:pPr>
              <a:t>3/1/2020</a:t>
            </a:fld>
            <a:endParaRPr lang="en-US"/>
          </a:p>
        </p:txBody>
      </p:sp>
      <p:sp>
        <p:nvSpPr>
          <p:cNvPr id="5" name="Slide Number Placeholder 4">
            <a:extLst>
              <a:ext uri="{FF2B5EF4-FFF2-40B4-BE49-F238E27FC236}">
                <a16:creationId xmlns:a16="http://schemas.microsoft.com/office/drawing/2014/main" id="{5C035774-06CB-4C05-8911-2F29F90F6C06}"/>
              </a:ext>
            </a:extLst>
          </p:cNvPr>
          <p:cNvSpPr>
            <a:spLocks noGrp="1"/>
          </p:cNvSpPr>
          <p:nvPr>
            <p:ph type="sldNum" sz="quarter" idx="12"/>
          </p:nvPr>
        </p:nvSpPr>
        <p:spPr>
          <a:xfrm>
            <a:off x="11049630" y="6379383"/>
            <a:ext cx="542697" cy="279400"/>
          </a:xfrm>
        </p:spPr>
        <p:txBody>
          <a:bodyPr>
            <a:normAutofit/>
          </a:bodyPr>
          <a:lstStyle/>
          <a:p>
            <a:pPr>
              <a:spcAft>
                <a:spcPts val="600"/>
              </a:spcAft>
            </a:pPr>
            <a:fld id="{6D22F896-40B5-4ADD-8801-0D06FADFA095}" type="slidenum">
              <a:rPr lang="en-US" smtClean="0"/>
              <a:pPr>
                <a:spcAft>
                  <a:spcPts val="600"/>
                </a:spcAft>
              </a:pPr>
              <a:t>3</a:t>
            </a:fld>
            <a:endParaRPr lang="en-US"/>
          </a:p>
        </p:txBody>
      </p:sp>
      <p:pic>
        <p:nvPicPr>
          <p:cNvPr id="11" name="Picture 10">
            <a:extLst>
              <a:ext uri="{FF2B5EF4-FFF2-40B4-BE49-F238E27FC236}">
                <a16:creationId xmlns:a16="http://schemas.microsoft.com/office/drawing/2014/main" id="{1C0855E0-2616-4618-8B52-32D7A15B29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834" r="120" b="48724"/>
          <a:stretch/>
        </p:blipFill>
        <p:spPr>
          <a:xfrm>
            <a:off x="583899" y="4559474"/>
            <a:ext cx="11003137" cy="1688924"/>
          </a:xfrm>
          <a:prstGeom prst="rect">
            <a:avLst/>
          </a:prstGeom>
        </p:spPr>
      </p:pic>
      <p:pic>
        <p:nvPicPr>
          <p:cNvPr id="12" name="Picture 11">
            <a:extLst>
              <a:ext uri="{FF2B5EF4-FFF2-40B4-BE49-F238E27FC236}">
                <a16:creationId xmlns:a16="http://schemas.microsoft.com/office/drawing/2014/main" id="{AA506E63-7564-4F3C-8674-49B99F2BB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8330" y="1597069"/>
            <a:ext cx="6853859" cy="1878904"/>
          </a:xfrm>
          <a:prstGeom prst="rect">
            <a:avLst/>
          </a:prstGeom>
        </p:spPr>
      </p:pic>
    </p:spTree>
    <p:extLst>
      <p:ext uri="{BB962C8B-B14F-4D97-AF65-F5344CB8AC3E}">
        <p14:creationId xmlns:p14="http://schemas.microsoft.com/office/powerpoint/2010/main" val="874518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a:xfrm>
            <a:off x="8156448" y="982132"/>
            <a:ext cx="2740150" cy="1303867"/>
          </a:xfrm>
        </p:spPr>
        <p:txBody>
          <a:bodyPr/>
          <a:lstStyle/>
          <a:p>
            <a:r>
              <a:rPr lang="en-US" b="1" dirty="0"/>
              <a:t>Lists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pic>
        <p:nvPicPr>
          <p:cNvPr id="6" name="Picture 5">
            <a:extLst>
              <a:ext uri="{FF2B5EF4-FFF2-40B4-BE49-F238E27FC236}">
                <a16:creationId xmlns:a16="http://schemas.microsoft.com/office/drawing/2014/main" id="{06E9F48B-83FF-4533-8902-01098785B119}"/>
              </a:ext>
            </a:extLst>
          </p:cNvPr>
          <p:cNvPicPr>
            <a:picLocks noChangeAspect="1"/>
          </p:cNvPicPr>
          <p:nvPr/>
        </p:nvPicPr>
        <p:blipFill rotWithShape="1">
          <a:blip r:embed="rId3"/>
          <a:srcRect t="26590" r="59972" b="33333"/>
          <a:stretch/>
        </p:blipFill>
        <p:spPr>
          <a:xfrm>
            <a:off x="778447" y="1917628"/>
            <a:ext cx="7193873" cy="4051372"/>
          </a:xfrm>
          <a:prstGeom prst="rect">
            <a:avLst/>
          </a:prstGeom>
        </p:spPr>
      </p:pic>
      <p:sp>
        <p:nvSpPr>
          <p:cNvPr id="8" name="TextBox 7">
            <a:extLst>
              <a:ext uri="{FF2B5EF4-FFF2-40B4-BE49-F238E27FC236}">
                <a16:creationId xmlns:a16="http://schemas.microsoft.com/office/drawing/2014/main" id="{91EA463F-6093-4E0A-A056-D10C68C3B5C1}"/>
              </a:ext>
            </a:extLst>
          </p:cNvPr>
          <p:cNvSpPr txBox="1"/>
          <p:nvPr/>
        </p:nvSpPr>
        <p:spPr>
          <a:xfrm>
            <a:off x="9477601" y="612800"/>
            <a:ext cx="2155270"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example_listpy.py</a:t>
            </a:r>
          </a:p>
        </p:txBody>
      </p:sp>
    </p:spTree>
    <p:extLst>
      <p:ext uri="{BB962C8B-B14F-4D97-AF65-F5344CB8AC3E}">
        <p14:creationId xmlns:p14="http://schemas.microsoft.com/office/powerpoint/2010/main" val="2715352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Tuples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23890658-DDD6-4497-AF1E-C4EAA3075BD5}"/>
              </a:ext>
            </a:extLst>
          </p:cNvPr>
          <p:cNvSpPr txBox="1"/>
          <p:nvPr/>
        </p:nvSpPr>
        <p:spPr>
          <a:xfrm>
            <a:off x="9477601" y="609600"/>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List Manipulation</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0D9A732-6CD6-4A19-84C4-F206755FDE74}"/>
              </a:ext>
            </a:extLst>
          </p:cNvPr>
          <p:cNvSpPr txBox="1"/>
          <p:nvPr/>
        </p:nvSpPr>
        <p:spPr>
          <a:xfrm>
            <a:off x="9477601" y="612800"/>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Multidimensional Lists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ADA5296B-A874-4689-8AAA-EFCD05378407}"/>
              </a:ext>
            </a:extLst>
          </p:cNvPr>
          <p:cNvSpPr txBox="1"/>
          <p:nvPr/>
        </p:nvSpPr>
        <p:spPr>
          <a:xfrm>
            <a:off x="9415400" y="676006"/>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Introduction to Dictionaries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409F6D48-446F-4996-84CF-C74A13ED0F0C}"/>
              </a:ext>
            </a:extLst>
          </p:cNvPr>
          <p:cNvSpPr txBox="1"/>
          <p:nvPr/>
        </p:nvSpPr>
        <p:spPr>
          <a:xfrm>
            <a:off x="9477601" y="612800"/>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Common Errors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E06E7CE4-EF34-4373-9653-7FBB3FEE08AE}"/>
              </a:ext>
            </a:extLst>
          </p:cNvPr>
          <p:cNvSpPr txBox="1"/>
          <p:nvPr/>
        </p:nvSpPr>
        <p:spPr>
          <a:xfrm>
            <a:off x="9477601" y="669228"/>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Reading from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1C7EA413-E83A-46EA-BDEB-58C00A7D9FC2}"/>
              </a:ext>
            </a:extLst>
          </p:cNvPr>
          <p:cNvSpPr txBox="1"/>
          <p:nvPr/>
        </p:nvSpPr>
        <p:spPr>
          <a:xfrm>
            <a:off x="9421187" y="612800"/>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Introduction to Classes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90D2B68B-9B8B-4DDF-8976-8565795816A0}"/>
              </a:ext>
            </a:extLst>
          </p:cNvPr>
          <p:cNvSpPr txBox="1"/>
          <p:nvPr/>
        </p:nvSpPr>
        <p:spPr>
          <a:xfrm>
            <a:off x="9432762" y="669228"/>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User Input</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6A8E82A-2B48-48EA-BB4E-5BE6397716E9}"/>
              </a:ext>
            </a:extLst>
          </p:cNvPr>
          <p:cNvSpPr txBox="1"/>
          <p:nvPr/>
        </p:nvSpPr>
        <p:spPr>
          <a:xfrm>
            <a:off x="9519571" y="669228"/>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Basic Statistics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CC72764E-EAC5-446F-94E9-EEB166B0EFDF}"/>
              </a:ext>
            </a:extLst>
          </p:cNvPr>
          <p:cNvSpPr txBox="1"/>
          <p:nvPr/>
        </p:nvSpPr>
        <p:spPr>
          <a:xfrm>
            <a:off x="9398037" y="612800"/>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305615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575D-F415-4ABF-AC5A-EBCD66DD8881}"/>
              </a:ext>
            </a:extLst>
          </p:cNvPr>
          <p:cNvSpPr>
            <a:spLocks noGrp="1"/>
          </p:cNvSpPr>
          <p:nvPr>
            <p:ph type="title"/>
          </p:nvPr>
        </p:nvSpPr>
        <p:spPr/>
        <p:txBody>
          <a:bodyPr/>
          <a:lstStyle/>
          <a:p>
            <a:r>
              <a:rPr lang="en-US" b="1" dirty="0"/>
              <a:t>At Any Time, Feel Free To ___</a:t>
            </a:r>
          </a:p>
        </p:txBody>
      </p:sp>
      <p:sp>
        <p:nvSpPr>
          <p:cNvPr id="3" name="Content Placeholder 2">
            <a:extLst>
              <a:ext uri="{FF2B5EF4-FFF2-40B4-BE49-F238E27FC236}">
                <a16:creationId xmlns:a16="http://schemas.microsoft.com/office/drawing/2014/main" id="{387219C6-6770-4EDC-8F72-FC81F80B4E15}"/>
              </a:ext>
            </a:extLst>
          </p:cNvPr>
          <p:cNvSpPr>
            <a:spLocks noGrp="1"/>
          </p:cNvSpPr>
          <p:nvPr>
            <p:ph idx="1"/>
          </p:nvPr>
        </p:nvSpPr>
        <p:spPr/>
        <p:txBody>
          <a:bodyPr/>
          <a:lstStyle/>
          <a:p>
            <a:r>
              <a:rPr lang="en-US" dirty="0"/>
              <a:t>Interrupt me and ask questions</a:t>
            </a:r>
          </a:p>
          <a:p>
            <a:r>
              <a:rPr lang="en-US" dirty="0"/>
              <a:t>Have me repeat something and/or slow down</a:t>
            </a:r>
          </a:p>
          <a:p>
            <a:r>
              <a:rPr lang="en-US" dirty="0"/>
              <a:t>Have someone see what’s on your laptop</a:t>
            </a:r>
          </a:p>
          <a:p>
            <a:r>
              <a:rPr lang="en-US" dirty="0"/>
              <a:t>Talk with other people</a:t>
            </a:r>
          </a:p>
          <a:p>
            <a:r>
              <a:rPr lang="en-US" dirty="0"/>
              <a:t>…</a:t>
            </a:r>
          </a:p>
        </p:txBody>
      </p:sp>
      <p:sp>
        <p:nvSpPr>
          <p:cNvPr id="4" name="Date Placeholder 3">
            <a:extLst>
              <a:ext uri="{FF2B5EF4-FFF2-40B4-BE49-F238E27FC236}">
                <a16:creationId xmlns:a16="http://schemas.microsoft.com/office/drawing/2014/main" id="{DA0E3B75-5C14-4DB5-B2C6-7385F88FA918}"/>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0E1EC5A1-9592-4ECC-B6D3-0AFD510A0DD0}"/>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251886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Reading csv Files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40</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E4480AA9-A110-4CAF-A803-9A081A3EE2AA}"/>
              </a:ext>
            </a:extLst>
          </p:cNvPr>
          <p:cNvSpPr txBox="1"/>
          <p:nvPr/>
        </p:nvSpPr>
        <p:spPr>
          <a:xfrm>
            <a:off x="9415399" y="711199"/>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1366863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04DF-4784-43E7-A27F-2A5C4C2F66CF}"/>
              </a:ext>
            </a:extLst>
          </p:cNvPr>
          <p:cNvSpPr>
            <a:spLocks noGrp="1"/>
          </p:cNvSpPr>
          <p:nvPr>
            <p:ph type="title"/>
          </p:nvPr>
        </p:nvSpPr>
        <p:spPr/>
        <p:txBody>
          <a:bodyPr/>
          <a:lstStyle/>
          <a:p>
            <a:r>
              <a:rPr lang="en-US" b="1" dirty="0"/>
              <a:t>Handling Exceptions</a:t>
            </a:r>
          </a:p>
        </p:txBody>
      </p:sp>
      <p:sp>
        <p:nvSpPr>
          <p:cNvPr id="4" name="Date Placeholder 3">
            <a:extLst>
              <a:ext uri="{FF2B5EF4-FFF2-40B4-BE49-F238E27FC236}">
                <a16:creationId xmlns:a16="http://schemas.microsoft.com/office/drawing/2014/main" id="{9D6FCE54-BC18-4508-B962-CBD83109C2A2}"/>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186ED10-527A-421F-8698-D7FD03B882E7}"/>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7" name="Content Placeholder 8">
            <a:extLst>
              <a:ext uri="{FF2B5EF4-FFF2-40B4-BE49-F238E27FC236}">
                <a16:creationId xmlns:a16="http://schemas.microsoft.com/office/drawing/2014/main" id="{6C871C87-FFC9-414D-AD4A-F97731A6610E}"/>
              </a:ext>
            </a:extLst>
          </p:cNvPr>
          <p:cNvSpPr txBox="1">
            <a:spLocks/>
          </p:cNvSpPr>
          <p:nvPr/>
        </p:nvSpPr>
        <p:spPr>
          <a:xfrm>
            <a:off x="8036611" y="2507369"/>
            <a:ext cx="3376942" cy="3240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800" dirty="0"/>
              <a:t>text</a:t>
            </a:r>
            <a:endParaRPr lang="en-US" sz="1400" dirty="0"/>
          </a:p>
        </p:txBody>
      </p:sp>
      <p:sp>
        <p:nvSpPr>
          <p:cNvPr id="3" name="Content Placeholder 2"/>
          <p:cNvSpPr>
            <a:spLocks noGrp="1"/>
          </p:cNvSpPr>
          <p:nvPr>
            <p:ph idx="1"/>
          </p:nvPr>
        </p:nvSpPr>
        <p:spPr>
          <a:xfrm>
            <a:off x="1295401" y="2556932"/>
            <a:ext cx="6741210" cy="3318936"/>
          </a:xfrm>
        </p:spPr>
        <p:txBody>
          <a:bodyPr/>
          <a:lstStyle/>
          <a:p>
            <a:r>
              <a:rPr lang="en-US" dirty="0"/>
              <a:t>Box for screenshot</a:t>
            </a:r>
          </a:p>
        </p:txBody>
      </p:sp>
      <p:sp>
        <p:nvSpPr>
          <p:cNvPr id="8" name="TextBox 7">
            <a:extLst>
              <a:ext uri="{FF2B5EF4-FFF2-40B4-BE49-F238E27FC236}">
                <a16:creationId xmlns:a16="http://schemas.microsoft.com/office/drawing/2014/main" id="{87EE37B4-D77B-4BBB-A1F1-0770F4E1C93D}"/>
              </a:ext>
            </a:extLst>
          </p:cNvPr>
          <p:cNvSpPr txBox="1"/>
          <p:nvPr/>
        </p:nvSpPr>
        <p:spPr>
          <a:xfrm>
            <a:off x="9477601" y="687581"/>
            <a:ext cx="2082621" cy="369332"/>
          </a:xfrm>
          <a:prstGeom prst="rect">
            <a:avLst/>
          </a:prstGeom>
          <a:noFill/>
        </p:spPr>
        <p:txBody>
          <a:bodyPr wrap="none" rtlCol="0">
            <a:spAutoFit/>
          </a:bodyPr>
          <a:lstStyle/>
          <a:p>
            <a:r>
              <a:rPr lang="en-US" b="1" dirty="0">
                <a:highlight>
                  <a:srgbClr val="FFFF00"/>
                </a:highlight>
                <a:latin typeface="Arial" panose="020B0604020202020204" pitchFamily="34" charset="0"/>
                <a:cs typeface="Arial" panose="020B0604020202020204" pitchFamily="34" charset="0"/>
              </a:rPr>
              <a:t>example_print.py</a:t>
            </a:r>
          </a:p>
        </p:txBody>
      </p:sp>
    </p:spTree>
    <p:extLst>
      <p:ext uri="{BB962C8B-B14F-4D97-AF65-F5344CB8AC3E}">
        <p14:creationId xmlns:p14="http://schemas.microsoft.com/office/powerpoint/2010/main" val="1366863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763F-0244-42E7-9FBA-1CD4513DA265}"/>
              </a:ext>
            </a:extLst>
          </p:cNvPr>
          <p:cNvSpPr>
            <a:spLocks noGrp="1"/>
          </p:cNvSpPr>
          <p:nvPr>
            <p:ph type="title"/>
          </p:nvPr>
        </p:nvSpPr>
        <p:spPr/>
        <p:txBody>
          <a:bodyPr/>
          <a:lstStyle/>
          <a:p>
            <a:r>
              <a:rPr lang="en-US" b="1" dirty="0"/>
              <a:t>Where to Go from Here?</a:t>
            </a:r>
          </a:p>
        </p:txBody>
      </p:sp>
      <p:sp>
        <p:nvSpPr>
          <p:cNvPr id="3" name="Content Placeholder 2">
            <a:extLst>
              <a:ext uri="{FF2B5EF4-FFF2-40B4-BE49-F238E27FC236}">
                <a16:creationId xmlns:a16="http://schemas.microsoft.com/office/drawing/2014/main" id="{9470CE4B-257B-467C-A8BA-11963C80B5BE}"/>
              </a:ext>
            </a:extLst>
          </p:cNvPr>
          <p:cNvSpPr>
            <a:spLocks noGrp="1"/>
          </p:cNvSpPr>
          <p:nvPr>
            <p:ph idx="1"/>
          </p:nvPr>
        </p:nvSpPr>
        <p:spPr/>
        <p:txBody>
          <a:bodyPr/>
          <a:lstStyle/>
          <a:p>
            <a:r>
              <a:rPr lang="en-US" dirty="0"/>
              <a:t>Location for PDFs: ____</a:t>
            </a:r>
          </a:p>
          <a:p>
            <a:r>
              <a:rPr lang="en-US" dirty="0"/>
              <a:t>Real physical books: ____</a:t>
            </a:r>
          </a:p>
          <a:p>
            <a:r>
              <a:rPr lang="en-US" dirty="0"/>
              <a:t>Formerly </a:t>
            </a:r>
            <a:r>
              <a:rPr lang="en-US" dirty="0" err="1"/>
              <a:t>iTunesU</a:t>
            </a:r>
            <a:r>
              <a:rPr lang="en-US" dirty="0"/>
              <a:t>: </a:t>
            </a:r>
            <a:r>
              <a:rPr lang="en-US" i="1" dirty="0"/>
              <a:t>___</a:t>
            </a:r>
            <a:r>
              <a:rPr lang="en-US" dirty="0"/>
              <a:t>(videos)</a:t>
            </a:r>
          </a:p>
          <a:p>
            <a:endParaRPr lang="en-US" dirty="0"/>
          </a:p>
          <a:p>
            <a:endParaRPr lang="en-US" dirty="0"/>
          </a:p>
          <a:p>
            <a:r>
              <a:rPr lang="en-US" dirty="0"/>
              <a:t>As with many topics: YouTube and online courses</a:t>
            </a:r>
          </a:p>
        </p:txBody>
      </p:sp>
      <p:sp>
        <p:nvSpPr>
          <p:cNvPr id="4" name="Date Placeholder 3">
            <a:extLst>
              <a:ext uri="{FF2B5EF4-FFF2-40B4-BE49-F238E27FC236}">
                <a16:creationId xmlns:a16="http://schemas.microsoft.com/office/drawing/2014/main" id="{1C547A85-DE34-44DB-ABF2-FEDC171080B3}"/>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6C5AAEBF-9ED7-445D-9462-5B5BECB9181B}"/>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267132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5FEF-CCB6-464F-8E94-0DAF61A7DF92}"/>
              </a:ext>
            </a:extLst>
          </p:cNvPr>
          <p:cNvSpPr>
            <a:spLocks noGrp="1"/>
          </p:cNvSpPr>
          <p:nvPr>
            <p:ph type="title"/>
          </p:nvPr>
        </p:nvSpPr>
        <p:spPr/>
        <p:txBody>
          <a:bodyPr/>
          <a:lstStyle/>
          <a:p>
            <a:r>
              <a:rPr lang="en-US" b="1" dirty="0"/>
              <a:t>Further Potential  Topics</a:t>
            </a:r>
          </a:p>
        </p:txBody>
      </p:sp>
      <p:sp>
        <p:nvSpPr>
          <p:cNvPr id="3" name="Content Placeholder 2">
            <a:extLst>
              <a:ext uri="{FF2B5EF4-FFF2-40B4-BE49-F238E27FC236}">
                <a16:creationId xmlns:a16="http://schemas.microsoft.com/office/drawing/2014/main" id="{7974713C-4534-4C65-B08B-0920F40C30A3}"/>
              </a:ext>
            </a:extLst>
          </p:cNvPr>
          <p:cNvSpPr>
            <a:spLocks noGrp="1"/>
          </p:cNvSpPr>
          <p:nvPr>
            <p:ph idx="1"/>
          </p:nvPr>
        </p:nvSpPr>
        <p:spPr/>
        <p:txBody>
          <a:bodyPr>
            <a:normAutofit/>
          </a:bodyPr>
          <a:lstStyle/>
          <a:p>
            <a:r>
              <a:rPr lang="en-US" dirty="0"/>
              <a:t>…</a:t>
            </a:r>
          </a:p>
        </p:txBody>
      </p:sp>
      <p:sp>
        <p:nvSpPr>
          <p:cNvPr id="4" name="Date Placeholder 3">
            <a:extLst>
              <a:ext uri="{FF2B5EF4-FFF2-40B4-BE49-F238E27FC236}">
                <a16:creationId xmlns:a16="http://schemas.microsoft.com/office/drawing/2014/main" id="{845688F3-5474-4799-9DF1-F26C904CD443}"/>
              </a:ext>
            </a:extLst>
          </p:cNvPr>
          <p:cNvSpPr>
            <a:spLocks noGrp="1"/>
          </p:cNvSpPr>
          <p:nvPr>
            <p:ph type="dt" sz="half" idx="10"/>
          </p:nvPr>
        </p:nvSpPr>
        <p:spPr/>
        <p:txBody>
          <a:bodyPr/>
          <a:lstStyle/>
          <a:p>
            <a:fld id="{956F7EA2-195F-45D4-B345-A490C46F0F3B}" type="datetime1">
              <a:rPr lang="en-US" smtClean="0"/>
              <a:t>3/1/2020</a:t>
            </a:fld>
            <a:endParaRPr lang="en-US" dirty="0"/>
          </a:p>
        </p:txBody>
      </p:sp>
      <p:sp>
        <p:nvSpPr>
          <p:cNvPr id="5" name="Slide Number Placeholder 4">
            <a:extLst>
              <a:ext uri="{FF2B5EF4-FFF2-40B4-BE49-F238E27FC236}">
                <a16:creationId xmlns:a16="http://schemas.microsoft.com/office/drawing/2014/main" id="{FDC45B6F-74F7-4CA2-ABA3-B676D108EC6C}"/>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53696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959-002A-4185-9892-242A5E72434C}"/>
              </a:ext>
            </a:extLst>
          </p:cNvPr>
          <p:cNvSpPr>
            <a:spLocks noGrp="1"/>
          </p:cNvSpPr>
          <p:nvPr>
            <p:ph type="title"/>
          </p:nvPr>
        </p:nvSpPr>
        <p:spPr>
          <a:xfrm>
            <a:off x="8839200" y="640831"/>
            <a:ext cx="2728686" cy="1573863"/>
          </a:xfrm>
        </p:spPr>
        <p:txBody>
          <a:bodyPr>
            <a:normAutofit/>
          </a:bodyPr>
          <a:lstStyle/>
          <a:p>
            <a:pPr algn="l"/>
            <a:r>
              <a:rPr lang="en-US" b="1" dirty="0"/>
              <a:t>Anaconda</a:t>
            </a:r>
            <a:br>
              <a:rPr lang="en-US" b="1" dirty="0"/>
            </a:br>
            <a:r>
              <a:rPr lang="en-US" b="1" dirty="0"/>
              <a:t>Navigator</a:t>
            </a:r>
          </a:p>
        </p:txBody>
      </p:sp>
      <p:sp>
        <p:nvSpPr>
          <p:cNvPr id="9" name="Content Placeholder 8">
            <a:extLst>
              <a:ext uri="{FF2B5EF4-FFF2-40B4-BE49-F238E27FC236}">
                <a16:creationId xmlns:a16="http://schemas.microsoft.com/office/drawing/2014/main" id="{A7F1C518-6D7F-43FB-8A01-63C71B28250F}"/>
              </a:ext>
            </a:extLst>
          </p:cNvPr>
          <p:cNvSpPr>
            <a:spLocks noGrp="1"/>
          </p:cNvSpPr>
          <p:nvPr>
            <p:ph idx="1"/>
          </p:nvPr>
        </p:nvSpPr>
        <p:spPr>
          <a:xfrm>
            <a:off x="8584909" y="2439663"/>
            <a:ext cx="2837833" cy="3240261"/>
          </a:xfrm>
        </p:spPr>
        <p:txBody>
          <a:bodyPr>
            <a:normAutofit/>
          </a:bodyPr>
          <a:lstStyle/>
          <a:p>
            <a:r>
              <a:rPr lang="en-US" sz="1800" dirty="0"/>
              <a:t>Anaconda Navigator allows you to install and run a bunch of different stuff.</a:t>
            </a:r>
          </a:p>
          <a:p>
            <a:endParaRPr lang="en-US" sz="1800" dirty="0"/>
          </a:p>
          <a:p>
            <a:r>
              <a:rPr lang="en-US" sz="1800" dirty="0"/>
              <a:t>Today we will just use the environment called “</a:t>
            </a:r>
            <a:r>
              <a:rPr lang="en-US" sz="1800" dirty="0" err="1"/>
              <a:t>spyder</a:t>
            </a:r>
            <a:r>
              <a:rPr lang="en-US" sz="1800" dirty="0"/>
              <a:t>”</a:t>
            </a:r>
          </a:p>
        </p:txBody>
      </p:sp>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a:extLst>
              <a:ext uri="{FF2B5EF4-FFF2-40B4-BE49-F238E27FC236}">
                <a16:creationId xmlns:a16="http://schemas.microsoft.com/office/drawing/2014/main" id="{6A3DC0E6-A47C-49C3-BE3D-AFA2D094988C}"/>
              </a:ext>
            </a:extLst>
          </p:cNvPr>
          <p:cNvPicPr>
            <a:picLocks noChangeAspect="1"/>
          </p:cNvPicPr>
          <p:nvPr/>
        </p:nvPicPr>
        <p:blipFill rotWithShape="1">
          <a:blip r:embed="rId3"/>
          <a:srcRect t="-914" r="20114" b="9344"/>
          <a:stretch/>
        </p:blipFill>
        <p:spPr>
          <a:xfrm>
            <a:off x="809897" y="1384663"/>
            <a:ext cx="7326672" cy="4724038"/>
          </a:xfrm>
          <a:prstGeom prst="rect">
            <a:avLst/>
          </a:prstGeom>
        </p:spPr>
      </p:pic>
    </p:spTree>
    <p:extLst>
      <p:ext uri="{BB962C8B-B14F-4D97-AF65-F5344CB8AC3E}">
        <p14:creationId xmlns:p14="http://schemas.microsoft.com/office/powerpoint/2010/main" val="319330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Tree>
    <p:extLst>
      <p:ext uri="{BB962C8B-B14F-4D97-AF65-F5344CB8AC3E}">
        <p14:creationId xmlns:p14="http://schemas.microsoft.com/office/powerpoint/2010/main" val="235328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114300" y="301186"/>
            <a:ext cx="6086475" cy="586526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4B1752-3A39-4BBA-BB9A-3B7DE410C63C}"/>
              </a:ext>
            </a:extLst>
          </p:cNvPr>
          <p:cNvSpPr txBox="1"/>
          <p:nvPr/>
        </p:nvSpPr>
        <p:spPr>
          <a:xfrm>
            <a:off x="817742" y="4483132"/>
            <a:ext cx="4365786" cy="707886"/>
          </a:xfrm>
          <a:prstGeom prst="rect">
            <a:avLst/>
          </a:prstGeom>
          <a:solidFill>
            <a:srgbClr val="FFFF00"/>
          </a:solidFill>
          <a:effectLst>
            <a:glow rad="152400">
              <a:schemeClr val="accent1">
                <a:alpha val="40000"/>
              </a:schemeClr>
            </a:glow>
            <a:softEdge rad="0"/>
          </a:effectLst>
        </p:spPr>
        <p:txBody>
          <a:bodyPr wrap="square" rtlCol="0">
            <a:spAutoFit/>
          </a:bodyPr>
          <a:lstStyle/>
          <a:p>
            <a:pPr algn="ctr"/>
            <a:r>
              <a:rPr lang="en-US" sz="2000" dirty="0">
                <a:highlight>
                  <a:srgbClr val="FFFF00"/>
                </a:highlight>
                <a:latin typeface="Arial" panose="020B0604020202020204" pitchFamily="34" charset="0"/>
                <a:cs typeface="Arial" panose="020B0604020202020204" pitchFamily="34" charset="0"/>
              </a:rPr>
              <a:t>We have a script window – a location to save commands</a:t>
            </a:r>
          </a:p>
        </p:txBody>
      </p:sp>
    </p:spTree>
    <p:extLst>
      <p:ext uri="{BB962C8B-B14F-4D97-AF65-F5344CB8AC3E}">
        <p14:creationId xmlns:p14="http://schemas.microsoft.com/office/powerpoint/2010/main" val="1853133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5883729" y="496364"/>
            <a:ext cx="5976257" cy="334629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2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4F9D3C-5662-419F-BFDA-17D2C1DD9658}"/>
              </a:ext>
            </a:extLst>
          </p:cNvPr>
          <p:cNvSpPr>
            <a:spLocks noGrp="1"/>
          </p:cNvSpPr>
          <p:nvPr>
            <p:ph type="dt" sz="half" idx="10"/>
          </p:nvPr>
        </p:nvSpPr>
        <p:spPr/>
        <p:txBody>
          <a:bodyPr/>
          <a:lstStyle/>
          <a:p>
            <a:fld id="{518C0359-9313-4749-8EDE-97D3E6DFC536}" type="datetime1">
              <a:rPr lang="en-US" smtClean="0"/>
              <a:t>3/1/2020</a:t>
            </a:fld>
            <a:endParaRPr lang="en-US" dirty="0"/>
          </a:p>
        </p:txBody>
      </p:sp>
      <p:sp>
        <p:nvSpPr>
          <p:cNvPr id="5" name="Slide Number Placeholder 4">
            <a:extLst>
              <a:ext uri="{FF2B5EF4-FFF2-40B4-BE49-F238E27FC236}">
                <a16:creationId xmlns:a16="http://schemas.microsoft.com/office/drawing/2014/main" id="{890193AC-1B43-4DF1-A049-CCA8A0F39DBB}"/>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3" name="Picture 2">
            <a:extLst>
              <a:ext uri="{FF2B5EF4-FFF2-40B4-BE49-F238E27FC236}">
                <a16:creationId xmlns:a16="http://schemas.microsoft.com/office/drawing/2014/main" id="{10DE5636-E044-4EB7-ACA0-E9F295B088ED}"/>
              </a:ext>
            </a:extLst>
          </p:cNvPr>
          <p:cNvPicPr>
            <a:picLocks noChangeAspect="1"/>
          </p:cNvPicPr>
          <p:nvPr/>
        </p:nvPicPr>
        <p:blipFill rotWithShape="1">
          <a:blip r:embed="rId3"/>
          <a:srcRect b="4191"/>
          <a:stretch/>
        </p:blipFill>
        <p:spPr>
          <a:xfrm>
            <a:off x="654378" y="496365"/>
            <a:ext cx="10883244" cy="5865270"/>
          </a:xfrm>
          <a:prstGeom prst="rect">
            <a:avLst/>
          </a:prstGeom>
        </p:spPr>
      </p:pic>
      <p:sp>
        <p:nvSpPr>
          <p:cNvPr id="6" name="Rectangle: Rounded Corners 5">
            <a:extLst>
              <a:ext uri="{FF2B5EF4-FFF2-40B4-BE49-F238E27FC236}">
                <a16:creationId xmlns:a16="http://schemas.microsoft.com/office/drawing/2014/main" id="{66C283FC-9E6A-4EDF-AD62-68B4033A5D47}"/>
              </a:ext>
            </a:extLst>
          </p:cNvPr>
          <p:cNvSpPr/>
          <p:nvPr/>
        </p:nvSpPr>
        <p:spPr>
          <a:xfrm>
            <a:off x="5725885" y="3689494"/>
            <a:ext cx="6086475" cy="267214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228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25</TotalTime>
  <Words>4634</Words>
  <Application>Microsoft Office PowerPoint</Application>
  <PresentationFormat>Widescreen</PresentationFormat>
  <Paragraphs>503</Paragraphs>
  <Slides>43</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Garamond</vt:lpstr>
      <vt:lpstr>Organic</vt:lpstr>
      <vt:lpstr>Python from the Very Beginning - Introduction</vt:lpstr>
      <vt:lpstr>A Word from Our Sponsors</vt:lpstr>
      <vt:lpstr>A Word from Our Sponsors</vt:lpstr>
      <vt:lpstr>At Any Time, Feel Free To ___</vt:lpstr>
      <vt:lpstr>Anaconda Navigator</vt:lpstr>
      <vt:lpstr>PowerPoint Presentation</vt:lpstr>
      <vt:lpstr>PowerPoint Presentation</vt:lpstr>
      <vt:lpstr>PowerPoint Presentation</vt:lpstr>
      <vt:lpstr>PowerPoint Presentation</vt:lpstr>
      <vt:lpstr>Python Introduction</vt:lpstr>
      <vt:lpstr>I Don’t Make Misteaks</vt:lpstr>
      <vt:lpstr>Print Function and Strings</vt:lpstr>
      <vt:lpstr>A Comment on Comments</vt:lpstr>
      <vt:lpstr>Math with Python</vt:lpstr>
      <vt:lpstr>Variable Types</vt:lpstr>
      <vt:lpstr>Assigning and Using Variables</vt:lpstr>
      <vt:lpstr>Helpful Hints on Assigning Values</vt:lpstr>
      <vt:lpstr>About Naming  - Conventions</vt:lpstr>
      <vt:lpstr>If Statement</vt:lpstr>
      <vt:lpstr>If…else Statement</vt:lpstr>
      <vt:lpstr>If…elif..else Statement</vt:lpstr>
      <vt:lpstr>While Loop</vt:lpstr>
      <vt:lpstr>For Loop</vt:lpstr>
      <vt:lpstr>Functions</vt:lpstr>
      <vt:lpstr>Function Parameters</vt:lpstr>
      <vt:lpstr>Function Parameter Defaults</vt:lpstr>
      <vt:lpstr>Global and Local Variables</vt:lpstr>
      <vt:lpstr>Installing Modules</vt:lpstr>
      <vt:lpstr>How To Download and Install using pip</vt:lpstr>
      <vt:lpstr>Lists</vt:lpstr>
      <vt:lpstr>Tuples</vt:lpstr>
      <vt:lpstr>List Manipulation</vt:lpstr>
      <vt:lpstr>Multidimensional Lists</vt:lpstr>
      <vt:lpstr>Introduction to Dictionaries</vt:lpstr>
      <vt:lpstr>Common Errors</vt:lpstr>
      <vt:lpstr>Reading from Files</vt:lpstr>
      <vt:lpstr>Introduction to Classes</vt:lpstr>
      <vt:lpstr>User Input</vt:lpstr>
      <vt:lpstr>Basic Statistics</vt:lpstr>
      <vt:lpstr>Reading csv Files</vt:lpstr>
      <vt:lpstr>Handling Exceptions</vt:lpstr>
      <vt:lpstr>Where to Go from Here?</vt:lpstr>
      <vt:lpstr>Further Potential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from the beginning</dc:title>
  <dc:creator>Joseph Cursio</dc:creator>
  <cp:lastModifiedBy>joecursio@outlook.com</cp:lastModifiedBy>
  <cp:revision>91</cp:revision>
  <dcterms:created xsi:type="dcterms:W3CDTF">2018-03-21T00:03:21Z</dcterms:created>
  <dcterms:modified xsi:type="dcterms:W3CDTF">2020-03-01T21:21:58Z</dcterms:modified>
</cp:coreProperties>
</file>